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67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74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63.xml" ContentType="application/vnd.openxmlformats-officedocument.presentationml.notesSlide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Default Extension="doc" ContentType="application/msword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Default Extension="bin" ContentType="application/vnd.openxmlformats-officedocument.oleObject"/>
  <Default Extension="png" ContentType="image/png"/>
  <Override PartName="/ppt/notesSlides/notesSlide68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75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71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69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76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72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73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82"/>
  </p:notesMasterIdLst>
  <p:sldIdLst>
    <p:sldId id="258" r:id="rId2"/>
    <p:sldId id="260" r:id="rId3"/>
    <p:sldId id="261" r:id="rId4"/>
    <p:sldId id="334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09" r:id="rId53"/>
    <p:sldId id="310" r:id="rId54"/>
    <p:sldId id="311" r:id="rId55"/>
    <p:sldId id="312" r:id="rId56"/>
    <p:sldId id="313" r:id="rId57"/>
    <p:sldId id="314" r:id="rId58"/>
    <p:sldId id="315" r:id="rId59"/>
    <p:sldId id="316" r:id="rId60"/>
    <p:sldId id="317" r:id="rId61"/>
    <p:sldId id="318" r:id="rId62"/>
    <p:sldId id="319" r:id="rId63"/>
    <p:sldId id="320" r:id="rId64"/>
    <p:sldId id="321" r:id="rId65"/>
    <p:sldId id="322" r:id="rId66"/>
    <p:sldId id="323" r:id="rId67"/>
    <p:sldId id="324" r:id="rId68"/>
    <p:sldId id="325" r:id="rId69"/>
    <p:sldId id="326" r:id="rId70"/>
    <p:sldId id="327" r:id="rId71"/>
    <p:sldId id="328" r:id="rId72"/>
    <p:sldId id="329" r:id="rId73"/>
    <p:sldId id="330" r:id="rId74"/>
    <p:sldId id="331" r:id="rId75"/>
    <p:sldId id="332" r:id="rId76"/>
    <p:sldId id="333" r:id="rId77"/>
    <p:sldId id="335" r:id="rId78"/>
    <p:sldId id="336" r:id="rId79"/>
    <p:sldId id="337" r:id="rId80"/>
    <p:sldId id="338" r:id="rId8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F7C907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1" autoAdjust="0"/>
    <p:restoredTop sz="96386" autoAdjust="0"/>
  </p:normalViewPr>
  <p:slideViewPr>
    <p:cSldViewPr snapToGrid="0">
      <p:cViewPr varScale="1">
        <p:scale>
          <a:sx n="82" d="100"/>
          <a:sy n="82" d="100"/>
        </p:scale>
        <p:origin x="-989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208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4" Type="http://schemas.openxmlformats.org/officeDocument/2006/relationships/image" Target="../media/image20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drawings/_rels/vmlDrawing2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Relationship Id="rId4" Type="http://schemas.openxmlformats.org/officeDocument/2006/relationships/image" Target="../media/image37.w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w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29.vml.rels><?xml version="1.0" encoding="UTF-8" standalone="yes"?>
<Relationships xmlns="http://schemas.openxmlformats.org/package/2006/relationships"><Relationship Id="rId2" Type="http://schemas.openxmlformats.org/officeDocument/2006/relationships/image" Target="../media/image44.wmf"/><Relationship Id="rId1" Type="http://schemas.openxmlformats.org/officeDocument/2006/relationships/image" Target="../media/image4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34.v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2" Type="http://schemas.openxmlformats.org/officeDocument/2006/relationships/image" Target="../media/image50.wmf"/><Relationship Id="rId1" Type="http://schemas.openxmlformats.org/officeDocument/2006/relationships/image" Target="../media/image49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37.vml.rels><?xml version="1.0" encoding="UTF-8" standalone="yes"?>
<Relationships xmlns="http://schemas.openxmlformats.org/package/2006/relationships"><Relationship Id="rId2" Type="http://schemas.openxmlformats.org/officeDocument/2006/relationships/image" Target="../media/image56.wmf"/><Relationship Id="rId1" Type="http://schemas.openxmlformats.org/officeDocument/2006/relationships/image" Target="../media/image55.w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w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4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2.wmf"/><Relationship Id="rId1" Type="http://schemas.openxmlformats.org/officeDocument/2006/relationships/image" Target="../media/image61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E1382C0-3A56-408F-A706-40FA367858B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38245CF-46B1-4CEF-BC4A-4EFCC177B5A0}" type="slidenum">
              <a:rPr lang="en-US"/>
              <a:pPr/>
              <a:t>1</a:t>
            </a:fld>
            <a:endParaRPr lang="en-US"/>
          </a:p>
        </p:txBody>
      </p:sp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19" name="Rectangle 3"/>
          <p:cNvSpPr txBox="1"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6400" cy="274638"/>
          </a:xfrm>
          <a:ln/>
        </p:spPr>
        <p:txBody>
          <a:bodyPr lIns="90000" tIns="46800" rIns="90000" bIns="46800">
            <a:spAutoFit/>
          </a:bodyPr>
          <a:lstStyle/>
          <a:p>
            <a:pPr defTabSz="457200">
              <a:spcBef>
                <a:spcPts val="450"/>
              </a:spcBef>
              <a:buClr>
                <a:srgbClr val="333399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r-Latn-CS" b="1">
              <a:solidFill>
                <a:srgbClr val="333399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01A65E8-A94E-4847-A42D-994C9D409B88}" type="slidenum">
              <a:rPr lang="en-US"/>
              <a:pPr/>
              <a:t>10</a:t>
            </a:fld>
            <a:endParaRPr lang="en-US"/>
          </a:p>
        </p:txBody>
      </p:sp>
      <p:sp>
        <p:nvSpPr>
          <p:cNvPr id="317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17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28AA25A-E68D-4EEC-810F-32514D59F598}" type="slidenum">
              <a:rPr lang="en-US"/>
              <a:pPr/>
              <a:t>11</a:t>
            </a:fld>
            <a:endParaRPr lang="en-US"/>
          </a:p>
        </p:txBody>
      </p:sp>
      <p:sp>
        <p:nvSpPr>
          <p:cNvPr id="319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19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B3C6D32-8335-4188-A74B-57D1F8D0708C}" type="slidenum">
              <a:rPr lang="en-US"/>
              <a:pPr/>
              <a:t>12</a:t>
            </a:fld>
            <a:endParaRPr lang="en-US"/>
          </a:p>
        </p:txBody>
      </p:sp>
      <p:sp>
        <p:nvSpPr>
          <p:cNvPr id="321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21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B90274D-AD9C-46D8-A8A9-94C4AA5A0147}" type="slidenum">
              <a:rPr lang="en-US"/>
              <a:pPr/>
              <a:t>13</a:t>
            </a:fld>
            <a:endParaRPr lang="en-US"/>
          </a:p>
        </p:txBody>
      </p:sp>
      <p:sp>
        <p:nvSpPr>
          <p:cNvPr id="323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23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CCDC36B-06CA-41FB-8DD7-F98AB7AF7CDF}" type="slidenum">
              <a:rPr lang="en-US"/>
              <a:pPr/>
              <a:t>14</a:t>
            </a:fld>
            <a:endParaRPr lang="en-US"/>
          </a:p>
        </p:txBody>
      </p:sp>
      <p:sp>
        <p:nvSpPr>
          <p:cNvPr id="325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25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AA90DAB-AE25-4789-A8A4-933FD63B59F5}" type="slidenum">
              <a:rPr lang="en-US"/>
              <a:pPr/>
              <a:t>15</a:t>
            </a:fld>
            <a:endParaRPr lang="en-US"/>
          </a:p>
        </p:txBody>
      </p:sp>
      <p:sp>
        <p:nvSpPr>
          <p:cNvPr id="327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27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F57B60-DA60-47B6-900F-542317A42358}" type="slidenum">
              <a:rPr lang="en-US"/>
              <a:pPr/>
              <a:t>16</a:t>
            </a:fld>
            <a:endParaRPr lang="en-US"/>
          </a:p>
        </p:txBody>
      </p:sp>
      <p:sp>
        <p:nvSpPr>
          <p:cNvPr id="329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29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AAA235D-F983-4C99-BF21-2C25908EE64B}" type="slidenum">
              <a:rPr lang="en-US"/>
              <a:pPr/>
              <a:t>17</a:t>
            </a:fld>
            <a:endParaRPr lang="en-US"/>
          </a:p>
        </p:txBody>
      </p:sp>
      <p:sp>
        <p:nvSpPr>
          <p:cNvPr id="331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31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3A7EB9C-10F9-423D-9C76-8F1C33307B08}" type="slidenum">
              <a:rPr lang="en-US"/>
              <a:pPr/>
              <a:t>18</a:t>
            </a:fld>
            <a:endParaRPr lang="en-US"/>
          </a:p>
        </p:txBody>
      </p:sp>
      <p:sp>
        <p:nvSpPr>
          <p:cNvPr id="333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33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2E2904D-110C-441E-B745-DA768A59B331}" type="slidenum">
              <a:rPr lang="en-US"/>
              <a:pPr/>
              <a:t>19</a:t>
            </a:fld>
            <a:endParaRPr lang="en-US"/>
          </a:p>
        </p:txBody>
      </p:sp>
      <p:sp>
        <p:nvSpPr>
          <p:cNvPr id="335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35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D0CD1D4-D8CF-487E-A3A1-95BBF28953A8}" type="slidenum">
              <a:rPr lang="en-US"/>
              <a:pPr/>
              <a:t>2</a:t>
            </a:fld>
            <a:endParaRPr lang="en-US"/>
          </a:p>
        </p:txBody>
      </p:sp>
      <p:sp>
        <p:nvSpPr>
          <p:cNvPr id="303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03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54B24DC-DCA9-4D21-AFCD-FE79413C70C1}" type="slidenum">
              <a:rPr lang="en-US"/>
              <a:pPr/>
              <a:t>20</a:t>
            </a:fld>
            <a:endParaRPr lang="en-US"/>
          </a:p>
        </p:txBody>
      </p:sp>
      <p:sp>
        <p:nvSpPr>
          <p:cNvPr id="337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37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79762C5-5013-4113-A0C6-E77C115E36E1}" type="slidenum">
              <a:rPr lang="en-US"/>
              <a:pPr/>
              <a:t>21</a:t>
            </a:fld>
            <a:endParaRPr lang="en-US"/>
          </a:p>
        </p:txBody>
      </p:sp>
      <p:sp>
        <p:nvSpPr>
          <p:cNvPr id="33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39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0AE7BA2-899F-4B2F-85DA-51E152B26B3C}" type="slidenum">
              <a:rPr lang="en-US"/>
              <a:pPr/>
              <a:t>22</a:t>
            </a:fld>
            <a:endParaRPr lang="en-US"/>
          </a:p>
        </p:txBody>
      </p:sp>
      <p:sp>
        <p:nvSpPr>
          <p:cNvPr id="342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666AD7-87F5-486B-B8D1-A572B91996C7}" type="slidenum">
              <a:rPr lang="en-US"/>
              <a:pPr/>
              <a:t>23</a:t>
            </a:fld>
            <a:endParaRPr lang="en-US"/>
          </a:p>
        </p:txBody>
      </p:sp>
      <p:sp>
        <p:nvSpPr>
          <p:cNvPr id="344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44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3339E50-CCCE-4B34-92DF-B61007847E39}" type="slidenum">
              <a:rPr lang="en-US"/>
              <a:pPr/>
              <a:t>24</a:t>
            </a:fld>
            <a:endParaRPr lang="en-US"/>
          </a:p>
        </p:txBody>
      </p:sp>
      <p:sp>
        <p:nvSpPr>
          <p:cNvPr id="346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46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4A718F8-E52A-4966-B2DE-AE956310C3B9}" type="slidenum">
              <a:rPr lang="en-US"/>
              <a:pPr/>
              <a:t>25</a:t>
            </a:fld>
            <a:endParaRPr lang="en-US"/>
          </a:p>
        </p:txBody>
      </p:sp>
      <p:sp>
        <p:nvSpPr>
          <p:cNvPr id="348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48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9CBFFE9-C9FD-44FB-848F-B164E833B5D4}" type="slidenum">
              <a:rPr lang="en-US"/>
              <a:pPr/>
              <a:t>26</a:t>
            </a:fld>
            <a:endParaRPr lang="en-US"/>
          </a:p>
        </p:txBody>
      </p:sp>
      <p:sp>
        <p:nvSpPr>
          <p:cNvPr id="350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50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BA70F6B-E40E-4EB8-93C8-05BA58481E6D}" type="slidenum">
              <a:rPr lang="en-US"/>
              <a:pPr/>
              <a:t>27</a:t>
            </a:fld>
            <a:endParaRPr lang="en-US"/>
          </a:p>
        </p:txBody>
      </p:sp>
      <p:sp>
        <p:nvSpPr>
          <p:cNvPr id="352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52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2EE4C61-A0E5-418E-8A42-107FB2FBC94F}" type="slidenum">
              <a:rPr lang="en-US"/>
              <a:pPr/>
              <a:t>28</a:t>
            </a:fld>
            <a:endParaRPr lang="en-US"/>
          </a:p>
        </p:txBody>
      </p:sp>
      <p:sp>
        <p:nvSpPr>
          <p:cNvPr id="354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54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D997B66-0A11-4748-BD02-EC0B1FB5829E}" type="slidenum">
              <a:rPr lang="en-US"/>
              <a:pPr/>
              <a:t>29</a:t>
            </a:fld>
            <a:endParaRPr lang="en-US"/>
          </a:p>
        </p:txBody>
      </p:sp>
      <p:sp>
        <p:nvSpPr>
          <p:cNvPr id="356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56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978A87-4D4B-4334-9477-F00B402CF8D2}" type="slidenum">
              <a:rPr lang="en-US"/>
              <a:pPr/>
              <a:t>3</a:t>
            </a:fld>
            <a:endParaRPr lang="en-US"/>
          </a:p>
        </p:txBody>
      </p:sp>
      <p:sp>
        <p:nvSpPr>
          <p:cNvPr id="305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05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515294B-8F7F-4826-B3B0-1581256CD9A9}" type="slidenum">
              <a:rPr lang="en-US"/>
              <a:pPr/>
              <a:t>30</a:t>
            </a:fld>
            <a:endParaRPr lang="en-US"/>
          </a:p>
        </p:txBody>
      </p:sp>
      <p:sp>
        <p:nvSpPr>
          <p:cNvPr id="358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58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FDA894B-B9CE-4654-BC23-717CC3671825}" type="slidenum">
              <a:rPr lang="en-US"/>
              <a:pPr/>
              <a:t>31</a:t>
            </a:fld>
            <a:endParaRPr lang="en-US"/>
          </a:p>
        </p:txBody>
      </p:sp>
      <p:sp>
        <p:nvSpPr>
          <p:cNvPr id="360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60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B49B4B0-03ED-46F8-8D69-304EEDCC7186}" type="slidenum">
              <a:rPr lang="en-US"/>
              <a:pPr/>
              <a:t>32</a:t>
            </a:fld>
            <a:endParaRPr lang="en-US"/>
          </a:p>
        </p:txBody>
      </p:sp>
      <p:sp>
        <p:nvSpPr>
          <p:cNvPr id="362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62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81D0C91-E200-493B-BAB4-6E144DFD56DD}" type="slidenum">
              <a:rPr lang="en-US"/>
              <a:pPr/>
              <a:t>33</a:t>
            </a:fld>
            <a:endParaRPr lang="en-US"/>
          </a:p>
        </p:txBody>
      </p:sp>
      <p:sp>
        <p:nvSpPr>
          <p:cNvPr id="364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64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9602699-F994-4B89-87AC-007ACFB55863}" type="slidenum">
              <a:rPr lang="en-US"/>
              <a:pPr/>
              <a:t>34</a:t>
            </a:fld>
            <a:endParaRPr lang="en-US"/>
          </a:p>
        </p:txBody>
      </p:sp>
      <p:sp>
        <p:nvSpPr>
          <p:cNvPr id="366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66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46621CC-8C30-4948-BD73-B2505738AD21}" type="slidenum">
              <a:rPr lang="en-US"/>
              <a:pPr/>
              <a:t>35</a:t>
            </a:fld>
            <a:endParaRPr lang="en-US"/>
          </a:p>
        </p:txBody>
      </p:sp>
      <p:sp>
        <p:nvSpPr>
          <p:cNvPr id="368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68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E37687B-E1ED-4092-8730-7F9668015583}" type="slidenum">
              <a:rPr lang="en-US"/>
              <a:pPr/>
              <a:t>36</a:t>
            </a:fld>
            <a:endParaRPr lang="en-US"/>
          </a:p>
        </p:txBody>
      </p:sp>
      <p:sp>
        <p:nvSpPr>
          <p:cNvPr id="370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70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8651570-30C2-44EC-8595-ADADFD4502A5}" type="slidenum">
              <a:rPr lang="en-US"/>
              <a:pPr/>
              <a:t>37</a:t>
            </a:fld>
            <a:endParaRPr lang="en-US"/>
          </a:p>
        </p:txBody>
      </p:sp>
      <p:sp>
        <p:nvSpPr>
          <p:cNvPr id="372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72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8243F31-AA9B-4D1D-86E8-C1A4318756CD}" type="slidenum">
              <a:rPr lang="en-US"/>
              <a:pPr/>
              <a:t>38</a:t>
            </a:fld>
            <a:endParaRPr lang="en-US"/>
          </a:p>
        </p:txBody>
      </p:sp>
      <p:sp>
        <p:nvSpPr>
          <p:cNvPr id="374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74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2528CCA-9856-459E-BCE7-9CCDD3D4606F}" type="slidenum">
              <a:rPr lang="en-US"/>
              <a:pPr/>
              <a:t>39</a:t>
            </a:fld>
            <a:endParaRPr lang="en-US"/>
          </a:p>
        </p:txBody>
      </p:sp>
      <p:sp>
        <p:nvSpPr>
          <p:cNvPr id="376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76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978A87-4D4B-4334-9477-F00B402CF8D2}" type="slidenum">
              <a:rPr lang="en-US"/>
              <a:pPr/>
              <a:t>4</a:t>
            </a:fld>
            <a:endParaRPr lang="en-US"/>
          </a:p>
        </p:txBody>
      </p:sp>
      <p:sp>
        <p:nvSpPr>
          <p:cNvPr id="305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05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F05F92C-D1D7-4ADC-84C2-3A55068A54EB}" type="slidenum">
              <a:rPr lang="en-US"/>
              <a:pPr/>
              <a:t>40</a:t>
            </a:fld>
            <a:endParaRPr lang="en-US"/>
          </a:p>
        </p:txBody>
      </p:sp>
      <p:sp>
        <p:nvSpPr>
          <p:cNvPr id="378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78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1365BA-1AB2-4101-851D-7970EC8E1F6D}" type="slidenum">
              <a:rPr lang="en-US"/>
              <a:pPr/>
              <a:t>41</a:t>
            </a:fld>
            <a:endParaRPr lang="en-US"/>
          </a:p>
        </p:txBody>
      </p:sp>
      <p:sp>
        <p:nvSpPr>
          <p:cNvPr id="380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80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456B313-982D-444A-9F16-B256B2FF8527}" type="slidenum">
              <a:rPr lang="en-US"/>
              <a:pPr/>
              <a:t>42</a:t>
            </a:fld>
            <a:endParaRPr lang="en-US"/>
          </a:p>
        </p:txBody>
      </p:sp>
      <p:sp>
        <p:nvSpPr>
          <p:cNvPr id="382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82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D49B557-666B-4BAC-A2C6-51341AA68E95}" type="slidenum">
              <a:rPr lang="en-US"/>
              <a:pPr/>
              <a:t>43</a:t>
            </a:fld>
            <a:endParaRPr lang="en-US"/>
          </a:p>
        </p:txBody>
      </p:sp>
      <p:sp>
        <p:nvSpPr>
          <p:cNvPr id="385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85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B7570F5-3BDC-4D58-9CA9-65F5CA6ADA64}" type="slidenum">
              <a:rPr lang="en-US"/>
              <a:pPr/>
              <a:t>44</a:t>
            </a:fld>
            <a:endParaRPr lang="en-US"/>
          </a:p>
        </p:txBody>
      </p:sp>
      <p:sp>
        <p:nvSpPr>
          <p:cNvPr id="387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87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86FF39E-A93A-4094-AC57-914D136FCD82}" type="slidenum">
              <a:rPr lang="en-US"/>
              <a:pPr/>
              <a:t>45</a:t>
            </a:fld>
            <a:endParaRPr lang="en-US"/>
          </a:p>
        </p:txBody>
      </p:sp>
      <p:sp>
        <p:nvSpPr>
          <p:cNvPr id="389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89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501216D-67BD-4015-AF71-B5C30995368D}" type="slidenum">
              <a:rPr lang="en-US"/>
              <a:pPr/>
              <a:t>46</a:t>
            </a:fld>
            <a:endParaRPr lang="en-US"/>
          </a:p>
        </p:txBody>
      </p:sp>
      <p:sp>
        <p:nvSpPr>
          <p:cNvPr id="391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91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A543B1E-4246-4291-8D59-45AF15160E79}" type="slidenum">
              <a:rPr lang="en-US"/>
              <a:pPr/>
              <a:t>47</a:t>
            </a:fld>
            <a:endParaRPr lang="en-US"/>
          </a:p>
        </p:txBody>
      </p:sp>
      <p:sp>
        <p:nvSpPr>
          <p:cNvPr id="393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93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A3942A4-0177-41F0-A336-CADCBCD006CB}" type="slidenum">
              <a:rPr lang="en-US"/>
              <a:pPr/>
              <a:t>48</a:t>
            </a:fld>
            <a:endParaRPr lang="en-US"/>
          </a:p>
        </p:txBody>
      </p:sp>
      <p:sp>
        <p:nvSpPr>
          <p:cNvPr id="395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95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BA7AE2A-70D7-41D7-902B-35FD62EA687B}" type="slidenum">
              <a:rPr lang="en-US"/>
              <a:pPr/>
              <a:t>49</a:t>
            </a:fld>
            <a:endParaRPr lang="en-US"/>
          </a:p>
        </p:txBody>
      </p:sp>
      <p:sp>
        <p:nvSpPr>
          <p:cNvPr id="397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97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6480779-31D7-4AC0-A057-8E51561E145B}" type="slidenum">
              <a:rPr lang="en-US"/>
              <a:pPr/>
              <a:t>5</a:t>
            </a:fld>
            <a:endParaRPr lang="en-US"/>
          </a:p>
        </p:txBody>
      </p:sp>
      <p:sp>
        <p:nvSpPr>
          <p:cNvPr id="307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07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120494E-28C7-4589-B79D-618DCF56B7D6}" type="slidenum">
              <a:rPr lang="en-US"/>
              <a:pPr/>
              <a:t>50</a:t>
            </a:fld>
            <a:endParaRPr lang="en-US"/>
          </a:p>
        </p:txBody>
      </p:sp>
      <p:sp>
        <p:nvSpPr>
          <p:cNvPr id="399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99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59E9D9-8842-40C4-A3D9-2B1B8EF2B0C4}" type="slidenum">
              <a:rPr lang="en-US"/>
              <a:pPr/>
              <a:t>51</a:t>
            </a:fld>
            <a:endParaRPr lang="en-US"/>
          </a:p>
        </p:txBody>
      </p:sp>
      <p:sp>
        <p:nvSpPr>
          <p:cNvPr id="401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401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ACB459A-18B2-4490-95CD-DB9B7CCDFEE3}" type="slidenum">
              <a:rPr lang="en-US"/>
              <a:pPr/>
              <a:t>52</a:t>
            </a:fld>
            <a:endParaRPr lang="en-US"/>
          </a:p>
        </p:txBody>
      </p:sp>
      <p:sp>
        <p:nvSpPr>
          <p:cNvPr id="456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456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300CDE-845D-41B0-B147-6F714E3C4D34}" type="slidenum">
              <a:rPr lang="en-US"/>
              <a:pPr/>
              <a:t>53</a:t>
            </a:fld>
            <a:endParaRPr lang="en-US"/>
          </a:p>
        </p:txBody>
      </p:sp>
      <p:sp>
        <p:nvSpPr>
          <p:cNvPr id="458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458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2D92D8-143B-4FAB-BFCD-90B1C9C45CAB}" type="slidenum">
              <a:rPr lang="en-US"/>
              <a:pPr/>
              <a:t>54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859220B-4B41-4B15-95A8-0AA8D4EAA01C}" type="slidenum">
              <a:rPr lang="en-US"/>
              <a:pPr/>
              <a:t>55</a:t>
            </a:fld>
            <a:endParaRPr lang="en-US"/>
          </a:p>
        </p:txBody>
      </p:sp>
      <p:sp>
        <p:nvSpPr>
          <p:cNvPr id="462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462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35C6B40-202B-45EF-BFE4-09DC49BE1FB1}" type="slidenum">
              <a:rPr lang="en-US"/>
              <a:pPr/>
              <a:t>56</a:t>
            </a:fld>
            <a:endParaRPr lang="en-US"/>
          </a:p>
        </p:txBody>
      </p:sp>
      <p:sp>
        <p:nvSpPr>
          <p:cNvPr id="464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464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57681DF-422B-4FD7-9AA5-BE58C68A7E3C}" type="slidenum">
              <a:rPr lang="en-US"/>
              <a:pPr/>
              <a:t>57</a:t>
            </a:fld>
            <a:endParaRPr lang="en-US"/>
          </a:p>
        </p:txBody>
      </p:sp>
      <p:sp>
        <p:nvSpPr>
          <p:cNvPr id="466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466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D85CDC3-1E29-44EC-B0F6-26C62268255F}" type="slidenum">
              <a:rPr lang="en-US"/>
              <a:pPr/>
              <a:t>58</a:t>
            </a:fld>
            <a:endParaRPr lang="en-US"/>
          </a:p>
        </p:txBody>
      </p:sp>
      <p:sp>
        <p:nvSpPr>
          <p:cNvPr id="468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468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68FE9DD-F07E-42E6-A90A-13D12C0230CA}" type="slidenum">
              <a:rPr lang="en-US"/>
              <a:pPr/>
              <a:t>59</a:t>
            </a:fld>
            <a:endParaRPr lang="en-US"/>
          </a:p>
        </p:txBody>
      </p:sp>
      <p:sp>
        <p:nvSpPr>
          <p:cNvPr id="471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471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C74B51-59F9-4E23-A476-3E8B6EF5A7FB}" type="slidenum">
              <a:rPr lang="en-US"/>
              <a:pPr/>
              <a:t>6</a:t>
            </a:fld>
            <a:endParaRPr lang="en-US"/>
          </a:p>
        </p:txBody>
      </p:sp>
      <p:sp>
        <p:nvSpPr>
          <p:cNvPr id="309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09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721D658-4CED-4066-B01A-B46A958BEDBF}" type="slidenum">
              <a:rPr lang="en-US"/>
              <a:pPr/>
              <a:t>60</a:t>
            </a:fld>
            <a:endParaRPr lang="en-US"/>
          </a:p>
        </p:txBody>
      </p:sp>
      <p:sp>
        <p:nvSpPr>
          <p:cNvPr id="473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473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0234C8C-9AEB-40D0-82AE-BDC6679A2403}" type="slidenum">
              <a:rPr lang="en-US"/>
              <a:pPr/>
              <a:t>61</a:t>
            </a:fld>
            <a:endParaRPr lang="en-US"/>
          </a:p>
        </p:txBody>
      </p:sp>
      <p:sp>
        <p:nvSpPr>
          <p:cNvPr id="475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475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297169C-1EE0-4568-860F-FAF595E57A6C}" type="slidenum">
              <a:rPr lang="en-US"/>
              <a:pPr/>
              <a:t>62</a:t>
            </a:fld>
            <a:endParaRPr lang="en-US"/>
          </a:p>
        </p:txBody>
      </p:sp>
      <p:sp>
        <p:nvSpPr>
          <p:cNvPr id="477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477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CE8806-9F0D-42AE-B3FA-79800C1AC6A2}" type="slidenum">
              <a:rPr lang="en-US"/>
              <a:pPr/>
              <a:t>63</a:t>
            </a:fld>
            <a:endParaRPr lang="en-US"/>
          </a:p>
        </p:txBody>
      </p:sp>
      <p:sp>
        <p:nvSpPr>
          <p:cNvPr id="479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479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4260FBF-6BF1-4625-95BF-4B669363DDBC}" type="slidenum">
              <a:rPr lang="en-US"/>
              <a:pPr/>
              <a:t>64</a:t>
            </a:fld>
            <a:endParaRPr lang="en-US"/>
          </a:p>
        </p:txBody>
      </p:sp>
      <p:sp>
        <p:nvSpPr>
          <p:cNvPr id="481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481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9526814-4C14-4AEC-BB18-E4D7894F8CC7}" type="slidenum">
              <a:rPr lang="en-US"/>
              <a:pPr/>
              <a:t>65</a:t>
            </a:fld>
            <a:endParaRPr lang="en-US"/>
          </a:p>
        </p:txBody>
      </p:sp>
      <p:sp>
        <p:nvSpPr>
          <p:cNvPr id="483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483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E98C4A5-D6D7-4F85-BE90-AA6092B5D1E8}" type="slidenum">
              <a:rPr lang="en-US"/>
              <a:pPr/>
              <a:t>66</a:t>
            </a:fld>
            <a:endParaRPr lang="en-US"/>
          </a:p>
        </p:txBody>
      </p:sp>
      <p:sp>
        <p:nvSpPr>
          <p:cNvPr id="485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485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E004EB5-D3F3-4D20-96C2-150280642E1A}" type="slidenum">
              <a:rPr lang="en-US"/>
              <a:pPr/>
              <a:t>67</a:t>
            </a:fld>
            <a:endParaRPr lang="en-US"/>
          </a:p>
        </p:txBody>
      </p:sp>
      <p:sp>
        <p:nvSpPr>
          <p:cNvPr id="487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487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93A9195-952F-4B05-9315-29531DFB5EFB}" type="slidenum">
              <a:rPr lang="en-US"/>
              <a:pPr/>
              <a:t>68</a:t>
            </a:fld>
            <a:endParaRPr lang="en-US"/>
          </a:p>
        </p:txBody>
      </p:sp>
      <p:sp>
        <p:nvSpPr>
          <p:cNvPr id="489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489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97D377A-81F4-46EB-8524-2819DA5755A5}" type="slidenum">
              <a:rPr lang="en-US"/>
              <a:pPr/>
              <a:t>69</a:t>
            </a:fld>
            <a:endParaRPr lang="en-US"/>
          </a:p>
        </p:txBody>
      </p:sp>
      <p:sp>
        <p:nvSpPr>
          <p:cNvPr id="491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491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81A4E01-0A0A-48F8-B3B7-0C0584BCC579}" type="slidenum">
              <a:rPr lang="en-US"/>
              <a:pPr/>
              <a:t>7</a:t>
            </a:fld>
            <a:endParaRPr lang="en-US"/>
          </a:p>
        </p:txBody>
      </p:sp>
      <p:sp>
        <p:nvSpPr>
          <p:cNvPr id="311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11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28B228-3C47-490F-B700-FE0F4A07B639}" type="slidenum">
              <a:rPr lang="en-US"/>
              <a:pPr/>
              <a:t>70</a:t>
            </a:fld>
            <a:endParaRPr lang="en-US"/>
          </a:p>
        </p:txBody>
      </p:sp>
      <p:sp>
        <p:nvSpPr>
          <p:cNvPr id="493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493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D990C87-2B68-4057-B059-78890781A95E}" type="slidenum">
              <a:rPr lang="en-US"/>
              <a:pPr/>
              <a:t>71</a:t>
            </a:fld>
            <a:endParaRPr lang="en-US"/>
          </a:p>
        </p:txBody>
      </p:sp>
      <p:sp>
        <p:nvSpPr>
          <p:cNvPr id="495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495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FC387F5-D924-4742-8E44-0ED7079123FC}" type="slidenum">
              <a:rPr lang="en-US"/>
              <a:pPr/>
              <a:t>72</a:t>
            </a:fld>
            <a:endParaRPr lang="en-US"/>
          </a:p>
        </p:txBody>
      </p:sp>
      <p:sp>
        <p:nvSpPr>
          <p:cNvPr id="497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497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5817C6A-C367-4AFC-B277-C501161829D6}" type="slidenum">
              <a:rPr lang="en-US"/>
              <a:pPr/>
              <a:t>73</a:t>
            </a:fld>
            <a:endParaRPr lang="en-US"/>
          </a:p>
        </p:txBody>
      </p:sp>
      <p:sp>
        <p:nvSpPr>
          <p:cNvPr id="499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499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DCA8829-2355-4B57-881E-43B25B3625B8}" type="slidenum">
              <a:rPr lang="en-US"/>
              <a:pPr/>
              <a:t>74</a:t>
            </a:fld>
            <a:endParaRPr lang="en-US"/>
          </a:p>
        </p:txBody>
      </p:sp>
      <p:sp>
        <p:nvSpPr>
          <p:cNvPr id="501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01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ED554AA-E3AD-478D-A72A-29E69E4763EE}" type="slidenum">
              <a:rPr lang="en-US"/>
              <a:pPr/>
              <a:t>75</a:t>
            </a:fld>
            <a:endParaRPr lang="en-US"/>
          </a:p>
        </p:txBody>
      </p:sp>
      <p:sp>
        <p:nvSpPr>
          <p:cNvPr id="503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03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8771D87-2C0D-49EE-9989-210A9A390B75}" type="slidenum">
              <a:rPr lang="en-US"/>
              <a:pPr/>
              <a:t>76</a:t>
            </a:fld>
            <a:endParaRPr lang="en-US"/>
          </a:p>
        </p:txBody>
      </p:sp>
      <p:sp>
        <p:nvSpPr>
          <p:cNvPr id="505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05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D96C2B6-DC6A-4010-865A-B261A9C8DEEC}" type="slidenum">
              <a:rPr lang="en-US"/>
              <a:pPr/>
              <a:t>8</a:t>
            </a:fld>
            <a:endParaRPr lang="en-US"/>
          </a:p>
        </p:txBody>
      </p:sp>
      <p:sp>
        <p:nvSpPr>
          <p:cNvPr id="313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13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F3330BD-AE87-4B14-AA55-CC000342475F}" type="slidenum">
              <a:rPr lang="en-US"/>
              <a:pPr/>
              <a:t>9</a:t>
            </a:fld>
            <a:endParaRPr lang="en-US"/>
          </a:p>
        </p:txBody>
      </p:sp>
      <p:sp>
        <p:nvSpPr>
          <p:cNvPr id="315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15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AE9CE4-1972-4219-8908-502524CC020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EAE047-F7BC-4B8F-A782-1563F0C26E8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1463" y="122238"/>
            <a:ext cx="2065337" cy="6108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5450" y="122238"/>
            <a:ext cx="6043613" cy="6108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913ABC-1D0A-4F52-BE70-85FFBFB8A2D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5450" y="122238"/>
            <a:ext cx="826135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0" y="6424613"/>
            <a:ext cx="3708400" cy="3238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505575"/>
            <a:ext cx="2895600" cy="3524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Статистика у фармацији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80188" y="6505575"/>
            <a:ext cx="2133600" cy="352425"/>
          </a:xfrm>
        </p:spPr>
        <p:txBody>
          <a:bodyPr/>
          <a:lstStyle>
            <a:lvl1pPr>
              <a:defRPr/>
            </a:lvl1pPr>
          </a:lstStyle>
          <a:p>
            <a:fld id="{947035C8-BF91-4BBE-8FF6-40FDA18F034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5450" y="122238"/>
            <a:ext cx="826135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504950"/>
            <a:ext cx="4038600" cy="472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04950"/>
            <a:ext cx="4038600" cy="472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0" y="6424613"/>
            <a:ext cx="3708400" cy="3238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505575"/>
            <a:ext cx="2895600" cy="3524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Статистика у фармацији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80188" y="6505575"/>
            <a:ext cx="2133600" cy="352425"/>
          </a:xfrm>
        </p:spPr>
        <p:txBody>
          <a:bodyPr/>
          <a:lstStyle>
            <a:lvl1pPr>
              <a:defRPr/>
            </a:lvl1pPr>
          </a:lstStyle>
          <a:p>
            <a:fld id="{AD783EED-90B1-45BE-9F85-19ED612658A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5335D8-DD4E-4BBD-84F3-85CC0B5F652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FD5CBD-D5E1-4D78-96A6-D50D01E2324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4950"/>
            <a:ext cx="4038600" cy="4725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04950"/>
            <a:ext cx="4038600" cy="4725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Статистика у фармацији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EFB132-A2BF-4FB6-86C9-BF653677F13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Статистика у фармацији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32994C-D2E7-43B5-9DBB-33050031E7A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Статистика у фармацији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3EC497-00DF-4931-B4D7-2388D7F4622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Статистика у фармацији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0FEC7F-FA22-4DED-B307-0838A01BA21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Статистика у фармацији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D75BA1-BE01-4A05-AB30-643AE5ABA5F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Статистика у фармацији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8C6E4B-DFEF-41AC-81D5-21A5F3B711B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6454775"/>
            <a:ext cx="9144000" cy="403225"/>
          </a:xfrm>
          <a:prstGeom prst="rect">
            <a:avLst/>
          </a:prstGeom>
          <a:solidFill>
            <a:srgbClr val="C0C0C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25450" y="122238"/>
            <a:ext cx="82613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4950"/>
            <a:ext cx="8229600" cy="472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24613"/>
            <a:ext cx="37084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cs typeface="Arial" charset="0"/>
              </a:defRPr>
            </a:lvl1pPr>
          </a:lstStyle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05575"/>
            <a:ext cx="28956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r>
              <a:rPr lang="en-US"/>
              <a:t>Статистика у фармацији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80188" y="6505575"/>
            <a:ext cx="21336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C9B5D93-3CE5-420E-9CE9-148A00BC3FFA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423863" y="1268413"/>
            <a:ext cx="8218487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3" name="Line 9"/>
          <p:cNvSpPr>
            <a:spLocks noChangeShapeType="1"/>
          </p:cNvSpPr>
          <p:nvPr/>
        </p:nvSpPr>
        <p:spPr bwMode="auto">
          <a:xfrm>
            <a:off x="423863" y="1312863"/>
            <a:ext cx="4186237" cy="0"/>
          </a:xfrm>
          <a:prstGeom prst="line">
            <a:avLst/>
          </a:prstGeom>
          <a:noFill/>
          <a:ln w="38100">
            <a:solidFill>
              <a:srgbClr val="FFFF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5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Microsoft_Office_Word_97_-_2003_Document3.doc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6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Microsoft_Office_Word_97_-_2003_Document4.doc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oleObject" Target="../embeddings/Microsoft_Office_Word_97_-_2003_Document5.doc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oleObject" Target="../embeddings/oleObject7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4" Type="http://schemas.openxmlformats.org/officeDocument/2006/relationships/oleObject" Target="../embeddings/Microsoft_Office_Word_97_-_2003_Document6.doc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4" Type="http://schemas.openxmlformats.org/officeDocument/2006/relationships/oleObject" Target="../embeddings/Microsoft_Office_Word_97_-_2003_Document7.doc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10.bin"/><Relationship Id="rId5" Type="http://schemas.openxmlformats.org/officeDocument/2006/relationships/oleObject" Target="../embeddings/oleObject9.bin"/><Relationship Id="rId4" Type="http://schemas.openxmlformats.org/officeDocument/2006/relationships/oleObject" Target="../embeddings/oleObject8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5" Type="http://schemas.openxmlformats.org/officeDocument/2006/relationships/oleObject" Target="../embeddings/oleObject13.bin"/><Relationship Id="rId4" Type="http://schemas.openxmlformats.org/officeDocument/2006/relationships/oleObject" Target="../embeddings/oleObject12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5" Type="http://schemas.openxmlformats.org/officeDocument/2006/relationships/oleObject" Target="../embeddings/oleObject15.bin"/><Relationship Id="rId4" Type="http://schemas.openxmlformats.org/officeDocument/2006/relationships/oleObject" Target="../embeddings/oleObject14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4" Type="http://schemas.openxmlformats.org/officeDocument/2006/relationships/oleObject" Target="../embeddings/Microsoft_Office_Word_97_-_2003_Document8.doc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5" Type="http://schemas.openxmlformats.org/officeDocument/2006/relationships/oleObject" Target="../embeddings/oleObject17.bin"/><Relationship Id="rId4" Type="http://schemas.openxmlformats.org/officeDocument/2006/relationships/oleObject" Target="../embeddings/oleObject16.bin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4" Type="http://schemas.openxmlformats.org/officeDocument/2006/relationships/oleObject" Target="../embeddings/Microsoft_Office_Word_97_-_2003_Document9.doc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4" Type="http://schemas.openxmlformats.org/officeDocument/2006/relationships/oleObject" Target="../embeddings/Microsoft_Office_Word_97_-_2003_Document10.doc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4" Type="http://schemas.openxmlformats.org/officeDocument/2006/relationships/oleObject" Target="../embeddings/Microsoft_Office_Word_97_-_2003_Document11.doc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4" Type="http://schemas.openxmlformats.org/officeDocument/2006/relationships/oleObject" Target="../embeddings/Microsoft_Office_Word_97_-_2003_Document12.doc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5" Type="http://schemas.openxmlformats.org/officeDocument/2006/relationships/oleObject" Target="../embeddings/oleObject19.bin"/><Relationship Id="rId4" Type="http://schemas.openxmlformats.org/officeDocument/2006/relationships/oleObject" Target="../embeddings/oleObject18.bin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7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6" Type="http://schemas.openxmlformats.org/officeDocument/2006/relationships/oleObject" Target="../embeddings/oleObject22.bin"/><Relationship Id="rId5" Type="http://schemas.openxmlformats.org/officeDocument/2006/relationships/oleObject" Target="../embeddings/oleObject21.bin"/><Relationship Id="rId4" Type="http://schemas.openxmlformats.org/officeDocument/2006/relationships/oleObject" Target="../embeddings/oleObject20.bin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4" Type="http://schemas.openxmlformats.org/officeDocument/2006/relationships/oleObject" Target="../embeddings/Microsoft_Office_Word_97_-_2003_Document13.doc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4" Type="http://schemas.openxmlformats.org/officeDocument/2006/relationships/oleObject" Target="../embeddings/Microsoft_Office_Word_97_-_2003_Document14.doc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4" Type="http://schemas.openxmlformats.org/officeDocument/2006/relationships/oleObject" Target="../embeddings/oleObject24.bin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Relationship Id="rId4" Type="http://schemas.openxmlformats.org/officeDocument/2006/relationships/oleObject" Target="../embeddings/Microsoft_Office_Word_97_-_2003_Document15.doc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Word_97_-_2003_Document1.doc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Relationship Id="rId5" Type="http://schemas.openxmlformats.org/officeDocument/2006/relationships/oleObject" Target="../embeddings/oleObject26.bin"/><Relationship Id="rId4" Type="http://schemas.openxmlformats.org/officeDocument/2006/relationships/oleObject" Target="../embeddings/oleObject25.bin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0.vml"/><Relationship Id="rId4" Type="http://schemas.openxmlformats.org/officeDocument/2006/relationships/oleObject" Target="../embeddings/Microsoft_Office_Word_97_-_2003_Document16.doc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1.vml"/><Relationship Id="rId4" Type="http://schemas.openxmlformats.org/officeDocument/2006/relationships/oleObject" Target="../embeddings/Microsoft_Office_Word_97_-_2003_Document17.doc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2.vml"/><Relationship Id="rId4" Type="http://schemas.openxmlformats.org/officeDocument/2006/relationships/oleObject" Target="../embeddings/Microsoft_Office_Word_97_-_2003_Document18.doc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8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3.vml"/><Relationship Id="rId4" Type="http://schemas.openxmlformats.org/officeDocument/2006/relationships/oleObject" Target="../embeddings/Microsoft_Office_Word_97_-_2003_Document19.doc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9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4.vml"/><Relationship Id="rId6" Type="http://schemas.openxmlformats.org/officeDocument/2006/relationships/oleObject" Target="../embeddings/oleObject28.bin"/><Relationship Id="rId5" Type="http://schemas.openxmlformats.org/officeDocument/2006/relationships/oleObject" Target="../embeddings/oleObject27.bin"/><Relationship Id="rId4" Type="http://schemas.openxmlformats.org/officeDocument/2006/relationships/oleObject" Target="../embeddings/Microsoft_Office_Word_97_-_2003_Document20.doc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Microsoft_Office_Word_97_-_2003_Document2.doc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5.vml"/><Relationship Id="rId4" Type="http://schemas.openxmlformats.org/officeDocument/2006/relationships/oleObject" Target="../embeddings/Microsoft_Office_Word_97_-_2003_Document21.doc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6.vml"/><Relationship Id="rId4" Type="http://schemas.openxmlformats.org/officeDocument/2006/relationships/oleObject" Target="../embeddings/Microsoft_Office_Word_97_-_2003_Document22.doc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7.vml"/><Relationship Id="rId5" Type="http://schemas.openxmlformats.org/officeDocument/2006/relationships/oleObject" Target="../embeddings/oleObject30.bin"/><Relationship Id="rId4" Type="http://schemas.openxmlformats.org/officeDocument/2006/relationships/oleObject" Target="../embeddings/oleObject29.bin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8.vml"/><Relationship Id="rId4" Type="http://schemas.openxmlformats.org/officeDocument/2006/relationships/oleObject" Target="../embeddings/Microsoft_Office_Word_97_-_2003_Document23.doc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9.vml"/><Relationship Id="rId4" Type="http://schemas.openxmlformats.org/officeDocument/2006/relationships/oleObject" Target="../embeddings/Microsoft_Office_Word_97_-_2003_Document24.doc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1.bin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0.vml"/><Relationship Id="rId4" Type="http://schemas.openxmlformats.org/officeDocument/2006/relationships/oleObject" Target="../embeddings/oleObject31.bin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1.vml"/><Relationship Id="rId4" Type="http://schemas.openxmlformats.org/officeDocument/2006/relationships/oleObject" Target="../embeddings/Microsoft_Office_Word_97_-_2003_Document25.doc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2.vml"/><Relationship Id="rId4" Type="http://schemas.openxmlformats.org/officeDocument/2006/relationships/oleObject" Target="../embeddings/Microsoft_Office_Word_97_-_2003_Document26.doc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3.vml"/><Relationship Id="rId5" Type="http://schemas.openxmlformats.org/officeDocument/2006/relationships/oleObject" Target="../embeddings/oleObject32.bin"/><Relationship Id="rId4" Type="http://schemas.openxmlformats.org/officeDocument/2006/relationships/oleObject" Target="../embeddings/Microsoft_Office_Word_97_-_2003_Document27.doc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4.vml"/><Relationship Id="rId4" Type="http://schemas.openxmlformats.org/officeDocument/2006/relationships/oleObject" Target="../embeddings/Microsoft_Office_Word_97_-_2003_Document28.doc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Document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5.v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Document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6.v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Document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7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2.bin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Document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8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054225"/>
            <a:ext cx="9144000" cy="1752600"/>
          </a:xfrm>
          <a:ln/>
        </p:spPr>
        <p:txBody>
          <a:bodyPr lIns="90000" tIns="46800" rIns="90000" bIns="46800"/>
          <a:lstStyle/>
          <a:p>
            <a:pPr defTabSz="457200">
              <a:buClr>
                <a:srgbClr val="000066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      </a:t>
            </a:r>
            <a:r>
              <a:rPr lang="ru-RU" sz="3600"/>
              <a:t>НЕПАРАМЕТАРСКЕ МЕТОДЕ</a:t>
            </a:r>
            <a:r>
              <a:rPr lang="sr-Latn-CS"/>
              <a:t> </a:t>
            </a: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838200" y="3886200"/>
            <a:ext cx="7720013" cy="2023247"/>
          </a:xfrm>
          <a:prstGeom prst="rect">
            <a:avLst/>
          </a:prstGeom>
          <a:noFill/>
          <a:ln/>
        </p:spPr>
        <p:txBody>
          <a:bodyPr lIns="90000" tIns="46800" rIns="90000" bIns="46800">
            <a:spAutoFit/>
          </a:bodyPr>
          <a:lstStyle/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 dirty="0"/>
              <a:t>Назив предмета:</a:t>
            </a:r>
            <a:r>
              <a:rPr lang="sr-Latn-CS" sz="1400" b="1" dirty="0"/>
              <a:t>  	СТАТИСТИКА У ФАРМАЦИЈИ</a:t>
            </a:r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 dirty="0"/>
              <a:t>Предавање бр. </a:t>
            </a:r>
            <a:r>
              <a:rPr lang="sr-Latn-CS" sz="1400" dirty="0" smtClean="0"/>
              <a:t>15</a:t>
            </a:r>
            <a:r>
              <a:rPr lang="sr-Latn-CS" sz="1400" b="1" dirty="0"/>
              <a:t>	</a:t>
            </a:r>
            <a:r>
              <a:rPr lang="sr-Cyrl-CS" sz="1400" b="1" dirty="0"/>
              <a:t>Час</a:t>
            </a:r>
            <a:r>
              <a:rPr lang="sr-Latn-CS" sz="1400" b="1" dirty="0"/>
              <a:t>: 01</a:t>
            </a:r>
            <a:r>
              <a:rPr lang="sr-Cyrl-CS" sz="1400" b="1" dirty="0"/>
              <a:t> и 02</a:t>
            </a:r>
            <a:endParaRPr lang="sr-Latn-CS" sz="1400" b="1" dirty="0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 dirty="0"/>
              <a:t>Наставна јединица: 	</a:t>
            </a:r>
            <a:r>
              <a:rPr lang="ru-RU" sz="1400" b="1" dirty="0"/>
              <a:t>Методе базиране на поретку ранга</a:t>
            </a:r>
            <a:endParaRPr lang="sr-Latn-CS" sz="1400" b="1" dirty="0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 dirty="0"/>
              <a:t>Тематске јединице: 	</a:t>
            </a:r>
            <a:r>
              <a:rPr lang="ru-RU" sz="1400" b="1" dirty="0"/>
              <a:t>Не-параметарске методе. Мann-Whitney U тест. Wilcoxon-ов тест </a:t>
            </a:r>
            <a:r>
              <a:rPr lang="sr-Latn-CS" sz="1400" b="1" dirty="0"/>
              <a:t>		</a:t>
            </a:r>
            <a:r>
              <a:rPr lang="sr-Latn-CS" sz="1400" b="1" dirty="0" smtClean="0"/>
              <a:t>	</a:t>
            </a:r>
            <a:r>
              <a:rPr lang="ru-RU" sz="1400" b="1" dirty="0" smtClean="0"/>
              <a:t>еквивалентних </a:t>
            </a:r>
            <a:r>
              <a:rPr lang="ru-RU" sz="1400" b="1" dirty="0"/>
              <a:t>парова. Spearman-ов коефицијент корелације </a:t>
            </a:r>
            <a:r>
              <a:rPr lang="sr-Latn-RS" sz="1400" b="1" dirty="0" smtClean="0"/>
              <a:t>	</a:t>
            </a:r>
            <a:r>
              <a:rPr lang="sr-Latn-CS" sz="1400" b="1" dirty="0"/>
              <a:t>		</a:t>
            </a:r>
            <a:r>
              <a:rPr lang="ru-RU" sz="1400" b="1" dirty="0"/>
              <a:t>ранга. Хи-квадрат тест за повезаност и мале узорке. Тестови за </a:t>
            </a:r>
            <a:r>
              <a:rPr lang="sr-Latn-CS" sz="1400" b="1" dirty="0"/>
              <a:t>	</a:t>
            </a:r>
            <a:r>
              <a:rPr lang="sr-Latn-CS" sz="1400" b="1" dirty="0" smtClean="0"/>
              <a:t>	</a:t>
            </a:r>
            <a:r>
              <a:rPr lang="sr-Latn-CS" sz="1400" b="1" dirty="0"/>
              <a:t>	</a:t>
            </a:r>
            <a:r>
              <a:rPr lang="ru-RU" sz="1400" b="1" dirty="0"/>
              <a:t>2 пута 2 табеле. Хи-квадрат  тест за мале узорке.</a:t>
            </a:r>
            <a:endParaRPr lang="sr-Latn-CS" sz="1400" b="1" dirty="0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400" dirty="0"/>
              <a:t>Припремио:</a:t>
            </a:r>
            <a:r>
              <a:rPr lang="ru-RU" sz="1400" b="1" i="1" dirty="0"/>
              <a:t> 	Проф. др Небојша Здравковић</a:t>
            </a:r>
            <a:endParaRPr lang="en-US" sz="1400" b="1" i="1" dirty="0"/>
          </a:p>
        </p:txBody>
      </p:sp>
      <p:sp>
        <p:nvSpPr>
          <p:cNvPr id="8196" name="Line 4"/>
          <p:cNvSpPr>
            <a:spLocks noChangeShapeType="1"/>
          </p:cNvSpPr>
          <p:nvPr/>
        </p:nvSpPr>
        <p:spPr bwMode="auto">
          <a:xfrm>
            <a:off x="949324" y="3287714"/>
            <a:ext cx="6492875" cy="0"/>
          </a:xfrm>
          <a:prstGeom prst="line">
            <a:avLst/>
          </a:prstGeom>
          <a:noFill/>
          <a:ln w="38227">
            <a:solidFill>
              <a:srgbClr val="FEEFB8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0" y="0"/>
            <a:ext cx="9144000" cy="19415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>
            <a:off x="0" y="1995488"/>
            <a:ext cx="9144000" cy="0"/>
          </a:xfrm>
          <a:prstGeom prst="line">
            <a:avLst/>
          </a:prstGeom>
          <a:noFill/>
          <a:ln w="28575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855663" y="6180138"/>
            <a:ext cx="72151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Clr>
                <a:srgbClr val="333399"/>
              </a:buClr>
              <a:buSzPct val="100000"/>
              <a:buFont typeface="Arial" charset="0"/>
              <a:buNone/>
            </a:pPr>
            <a:r>
              <a:rPr lang="ru-RU" sz="1000"/>
              <a:t>Copyright © 2012 – Факултет медицинских наука Универзитета у Крагујевцу. Копирање и умножавање није дозвољено.</a:t>
            </a:r>
          </a:p>
        </p:txBody>
      </p:sp>
      <p:pic>
        <p:nvPicPr>
          <p:cNvPr id="8204" name="Picture 12" descr="memo grb cop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9550" y="166688"/>
            <a:ext cx="8737600" cy="1601787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4515D-7CBB-465E-9942-D53E6B2950DA}" type="slidenum">
              <a:rPr lang="en-US"/>
              <a:pPr/>
              <a:t>10</a:t>
            </a:fld>
            <a:endParaRPr lang="en-US"/>
          </a:p>
        </p:txBody>
      </p:sp>
      <p:sp>
        <p:nvSpPr>
          <p:cNvPr id="316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М</a:t>
            </a:r>
            <a:r>
              <a:rPr lang="it-IT"/>
              <a:t>ann-Whitney U </a:t>
            </a:r>
            <a:r>
              <a:rPr lang="sr-Cyrl-CS"/>
              <a:t>тест</a:t>
            </a:r>
            <a:endParaRPr lang="sr-Latn-CS"/>
          </a:p>
        </p:txBody>
      </p:sp>
      <p:sp>
        <p:nvSpPr>
          <p:cNvPr id="316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5000"/>
              </a:lnSpc>
            </a:pPr>
            <a:r>
              <a:rPr lang="ru-RU"/>
              <a:t>Два </a:t>
            </a:r>
            <a:r>
              <a:rPr lang="sr-Cyrl-CS"/>
              <a:t>скупа</a:t>
            </a:r>
            <a:r>
              <a:rPr lang="ru-RU"/>
              <a:t> од четири посматрања могу се уредити на 70 различитих начина</a:t>
            </a:r>
          </a:p>
          <a:p>
            <a:pPr lvl="1">
              <a:lnSpc>
                <a:spcPct val="95000"/>
              </a:lnSpc>
            </a:pPr>
            <a:r>
              <a:rPr lang="ru-RU"/>
              <a:t>од </a:t>
            </a:r>
            <a:r>
              <a:rPr lang="sr-Latn-CS"/>
              <a:t>ААААBBBB</a:t>
            </a:r>
            <a:r>
              <a:rPr lang="ru-RU"/>
              <a:t> до </a:t>
            </a:r>
            <a:r>
              <a:rPr lang="sr-Latn-CS"/>
              <a:t>BBBBАААА</a:t>
            </a:r>
            <a:r>
              <a:rPr lang="ru-RU"/>
              <a:t>, </a:t>
            </a:r>
          </a:p>
          <a:p>
            <a:pPr>
              <a:lnSpc>
                <a:spcPct val="95000"/>
              </a:lnSpc>
            </a:pPr>
            <a:r>
              <a:rPr lang="it-IT"/>
              <a:t>По нултој хипотези оваква уређења су сва </a:t>
            </a:r>
            <a:r>
              <a:rPr lang="sr-Cyrl-CS"/>
              <a:t>под</a:t>
            </a:r>
            <a:r>
              <a:rPr lang="it-IT"/>
              <a:t>једнако могућа</a:t>
            </a:r>
            <a:endParaRPr lang="sr-Cyrl-CS"/>
          </a:p>
          <a:p>
            <a:pPr lvl="1">
              <a:lnSpc>
                <a:spcPct val="95000"/>
              </a:lnSpc>
            </a:pPr>
            <a:r>
              <a:rPr lang="it-IT"/>
              <a:t>имају вероватноћ</a:t>
            </a:r>
            <a:r>
              <a:rPr lang="sr-Cyrl-CS"/>
              <a:t>у </a:t>
            </a:r>
            <a:r>
              <a:rPr lang="it-IT"/>
              <a:t>1/70</a:t>
            </a:r>
            <a:r>
              <a:rPr lang="sr-Latn-CS"/>
              <a:t> </a:t>
            </a:r>
            <a:endParaRPr lang="sr-Cyrl-CS"/>
          </a:p>
          <a:p>
            <a:pPr>
              <a:lnSpc>
                <a:spcPct val="95000"/>
              </a:lnSpc>
            </a:pPr>
            <a:r>
              <a:rPr lang="it-IT"/>
              <a:t>Свак</a:t>
            </a:r>
            <a:r>
              <a:rPr lang="sr-Cyrl-CS"/>
              <a:t>о уређење </a:t>
            </a:r>
            <a:r>
              <a:rPr lang="it-IT"/>
              <a:t>има своју </a:t>
            </a:r>
            <a:r>
              <a:rPr lang="sr-Cyrl-CS"/>
              <a:t>сопствену </a:t>
            </a:r>
            <a:r>
              <a:rPr lang="it-IT"/>
              <a:t>вредност </a:t>
            </a:r>
            <a:r>
              <a:rPr lang="sr-Latn-CS" i="1"/>
              <a:t>U</a:t>
            </a:r>
            <a:endParaRPr lang="sr-Cyrl-CS" i="1"/>
          </a:p>
          <a:p>
            <a:pPr lvl="1">
              <a:lnSpc>
                <a:spcPct val="95000"/>
              </a:lnSpc>
            </a:pPr>
            <a:r>
              <a:rPr lang="it-IT"/>
              <a:t>од 0 до 16</a:t>
            </a:r>
            <a:r>
              <a:rPr lang="sr-Latn-CS"/>
              <a:t> </a:t>
            </a:r>
          </a:p>
        </p:txBody>
      </p:sp>
      <p:sp>
        <p:nvSpPr>
          <p:cNvPr id="31642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316421" name="Object 5"/>
          <p:cNvGraphicFramePr>
            <a:graphicFrameLocks noChangeAspect="1"/>
          </p:cNvGraphicFramePr>
          <p:nvPr/>
        </p:nvGraphicFramePr>
        <p:xfrm>
          <a:off x="6334125" y="2509838"/>
          <a:ext cx="2373313" cy="474662"/>
        </p:xfrm>
        <a:graphic>
          <a:graphicData uri="http://schemas.openxmlformats.org/presentationml/2006/ole">
            <p:oleObj spid="_x0000_s316421" name="Equation" r:id="rId4" imgW="812447" imgH="165028" progId="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30AC4-A9ED-47D7-9691-D9A5A2DBE0AB}" type="slidenum">
              <a:rPr lang="en-US"/>
              <a:pPr/>
              <a:t>11</a:t>
            </a:fld>
            <a:endParaRPr lang="en-US"/>
          </a:p>
        </p:txBody>
      </p:sp>
      <p:sp>
        <p:nvSpPr>
          <p:cNvPr id="318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М</a:t>
            </a:r>
            <a:r>
              <a:rPr lang="it-IT"/>
              <a:t>ann-Whitney U </a:t>
            </a:r>
            <a:r>
              <a:rPr lang="sr-Cyrl-CS"/>
              <a:t>тест</a:t>
            </a:r>
            <a:endParaRPr lang="sr-Latn-CS"/>
          </a:p>
        </p:txBody>
      </p:sp>
      <p:sp>
        <p:nvSpPr>
          <p:cNvPr id="318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 i="1"/>
              <a:t>U</a:t>
            </a:r>
            <a:r>
              <a:rPr lang="it-IT"/>
              <a:t> = 0 настаје само из реда </a:t>
            </a:r>
            <a:r>
              <a:rPr lang="sr-Latn-CS"/>
              <a:t>ААААBBBB</a:t>
            </a:r>
            <a:r>
              <a:rPr lang="it-IT"/>
              <a:t> </a:t>
            </a:r>
            <a:endParaRPr lang="sr-Cyrl-CS"/>
          </a:p>
          <a:p>
            <a:pPr lvl="1"/>
            <a:r>
              <a:rPr lang="it-IT"/>
              <a:t>има вероватноћу од 1/70 = 0</a:t>
            </a:r>
            <a:r>
              <a:rPr lang="sr-Cyrl-CS"/>
              <a:t>.</a:t>
            </a:r>
            <a:r>
              <a:rPr lang="it-IT"/>
              <a:t>014</a:t>
            </a:r>
            <a:endParaRPr lang="sr-Cyrl-CS"/>
          </a:p>
          <a:p>
            <a:r>
              <a:rPr lang="sr-Latn-CS" i="1"/>
              <a:t>U</a:t>
            </a:r>
            <a:r>
              <a:rPr lang="sr-Latn-CS"/>
              <a:t> </a:t>
            </a:r>
            <a:r>
              <a:rPr lang="it-IT"/>
              <a:t>= 1 произилази само из </a:t>
            </a:r>
            <a:r>
              <a:rPr lang="sr-Latn-CS"/>
              <a:t>АААBАBBB</a:t>
            </a:r>
            <a:endParaRPr lang="sr-Cyrl-CS"/>
          </a:p>
          <a:p>
            <a:pPr lvl="1"/>
            <a:r>
              <a:rPr lang="it-IT"/>
              <a:t>има вероватноћу од 1/70 = 0.014</a:t>
            </a:r>
            <a:r>
              <a:rPr lang="sr-Cyrl-CS"/>
              <a:t> </a:t>
            </a:r>
          </a:p>
          <a:p>
            <a:r>
              <a:rPr lang="sr-Latn-CS" i="1"/>
              <a:t>U</a:t>
            </a:r>
            <a:r>
              <a:rPr lang="sr-Latn-CS"/>
              <a:t> </a:t>
            </a:r>
            <a:r>
              <a:rPr lang="it-IT"/>
              <a:t>= 2 може настати на два начина: </a:t>
            </a:r>
            <a:endParaRPr lang="sr-Cyrl-CS"/>
          </a:p>
          <a:p>
            <a:pPr lvl="1"/>
            <a:r>
              <a:rPr lang="sr-Latn-CS"/>
              <a:t>АААBBАBB </a:t>
            </a:r>
            <a:r>
              <a:rPr lang="it-IT"/>
              <a:t>и </a:t>
            </a:r>
            <a:r>
              <a:rPr lang="sr-Latn-CS"/>
              <a:t>ААBААBBB</a:t>
            </a:r>
            <a:endParaRPr lang="sr-Cyrl-CS"/>
          </a:p>
          <a:p>
            <a:pPr lvl="1"/>
            <a:r>
              <a:rPr lang="sr-Cyrl-CS"/>
              <a:t>о</a:t>
            </a:r>
            <a:r>
              <a:rPr lang="it-IT"/>
              <a:t>но има вероватноћу од 2/70 = 0.029</a:t>
            </a:r>
            <a:r>
              <a:rPr lang="sr-Latn-CS"/>
              <a:t> </a:t>
            </a:r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90571-0075-41D5-9005-E0674AEA49F8}" type="slidenum">
              <a:rPr lang="en-US"/>
              <a:pPr/>
              <a:t>12</a:t>
            </a:fld>
            <a:endParaRPr lang="en-US"/>
          </a:p>
        </p:txBody>
      </p:sp>
      <p:sp>
        <p:nvSpPr>
          <p:cNvPr id="320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v-SE" sz="3200"/>
              <a:t>Расподела </a:t>
            </a:r>
            <a:r>
              <a:rPr lang="sr-Latn-CS" sz="3200"/>
              <a:t>Мann-Whitney U </a:t>
            </a:r>
            <a:r>
              <a:rPr lang="sv-SE" sz="3200"/>
              <a:t>статистике</a:t>
            </a:r>
            <a:r>
              <a:rPr lang="sr-Cyrl-CS" sz="3200"/>
              <a:t>, </a:t>
            </a:r>
            <a:r>
              <a:rPr lang="sv-SE" sz="3200"/>
              <a:t>за два узорка величине 4</a:t>
            </a:r>
            <a:r>
              <a:rPr lang="sr-Latn-CS" sz="3200"/>
              <a:t> </a:t>
            </a:r>
          </a:p>
        </p:txBody>
      </p:sp>
      <p:graphicFrame>
        <p:nvGraphicFramePr>
          <p:cNvPr id="320515" name="Object 3"/>
          <p:cNvGraphicFramePr>
            <a:graphicFrameLocks noChangeAspect="1"/>
          </p:cNvGraphicFramePr>
          <p:nvPr>
            <p:ph idx="1"/>
          </p:nvPr>
        </p:nvGraphicFramePr>
        <p:xfrm>
          <a:off x="955675" y="1431925"/>
          <a:ext cx="7458075" cy="4999038"/>
        </p:xfrm>
        <a:graphic>
          <a:graphicData uri="http://schemas.openxmlformats.org/presentationml/2006/ole">
            <p:oleObj spid="_x0000_s320515" name="Document" r:id="rId4" imgW="6077641" imgH="3569250" progId="Word.Document.8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9E6DF-01E9-468C-8A4B-EC6BA03F3CD7}" type="slidenum">
              <a:rPr lang="en-US"/>
              <a:pPr/>
              <a:t>13</a:t>
            </a:fld>
            <a:endParaRPr lang="en-US"/>
          </a:p>
        </p:txBody>
      </p:sp>
      <p:sp>
        <p:nvSpPr>
          <p:cNvPr id="322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М</a:t>
            </a:r>
            <a:r>
              <a:rPr lang="it-IT"/>
              <a:t>ann-Whitney U </a:t>
            </a:r>
            <a:r>
              <a:rPr lang="sr-Cyrl-CS"/>
              <a:t>тест</a:t>
            </a:r>
            <a:endParaRPr lang="sr-Latn-CS"/>
          </a:p>
        </p:txBody>
      </p:sp>
      <p:sp>
        <p:nvSpPr>
          <p:cNvPr id="32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5000"/>
              </a:lnSpc>
            </a:pPr>
            <a:r>
              <a:rPr lang="it-IT"/>
              <a:t>За групе А и </a:t>
            </a:r>
            <a:r>
              <a:rPr lang="sr-Latn-CS"/>
              <a:t>B</a:t>
            </a:r>
            <a:r>
              <a:rPr lang="it-IT"/>
              <a:t>, </a:t>
            </a:r>
            <a:r>
              <a:rPr lang="sr-Latn-CS" i="1"/>
              <a:t>U</a:t>
            </a:r>
            <a:r>
              <a:rPr lang="sr-Latn-CS"/>
              <a:t> </a:t>
            </a:r>
            <a:r>
              <a:rPr lang="it-IT"/>
              <a:t>= 5</a:t>
            </a:r>
            <a:endParaRPr lang="sr-Cyrl-CS"/>
          </a:p>
          <a:p>
            <a:pPr lvl="1">
              <a:lnSpc>
                <a:spcPct val="95000"/>
              </a:lnSpc>
            </a:pPr>
            <a:r>
              <a:rPr lang="it-IT"/>
              <a:t>вероватноћа за ово је 0.071</a:t>
            </a:r>
            <a:endParaRPr lang="sr-Cyrl-CS"/>
          </a:p>
          <a:p>
            <a:pPr>
              <a:lnSpc>
                <a:spcPct val="95000"/>
              </a:lnSpc>
            </a:pPr>
            <a:r>
              <a:rPr lang="ru-RU"/>
              <a:t>Разм</a:t>
            </a:r>
            <a:r>
              <a:rPr lang="sr-Cyrl-CS"/>
              <a:t>а</a:t>
            </a:r>
            <a:r>
              <a:rPr lang="ru-RU"/>
              <a:t>тр</a:t>
            </a:r>
            <a:r>
              <a:rPr lang="sr-Cyrl-CS"/>
              <a:t>а</a:t>
            </a:r>
            <a:r>
              <a:rPr lang="ru-RU"/>
              <a:t>мо вероватноћу екстремнијих вредности </a:t>
            </a:r>
            <a:r>
              <a:rPr lang="sr-Latn-CS" i="1"/>
              <a:t>U</a:t>
            </a:r>
            <a:r>
              <a:rPr lang="ru-RU" i="1"/>
              <a:t>, </a:t>
            </a:r>
            <a:r>
              <a:rPr lang="sr-Latn-CS" i="1"/>
              <a:t>U</a:t>
            </a:r>
            <a:r>
              <a:rPr lang="ru-RU" i="1"/>
              <a:t> = 5 </a:t>
            </a:r>
            <a:r>
              <a:rPr lang="ru-RU"/>
              <a:t>или мање</a:t>
            </a:r>
          </a:p>
          <a:p>
            <a:pPr>
              <a:lnSpc>
                <a:spcPct val="95000"/>
              </a:lnSpc>
            </a:pPr>
            <a:endParaRPr lang="ru-RU"/>
          </a:p>
          <a:p>
            <a:pPr>
              <a:lnSpc>
                <a:spcPct val="95000"/>
              </a:lnSpc>
            </a:pPr>
            <a:r>
              <a:rPr lang="it-IT"/>
              <a:t>Oво даје једнострани тест</a:t>
            </a:r>
            <a:r>
              <a:rPr lang="sr-Latn-CS"/>
              <a:t> </a:t>
            </a:r>
            <a:endParaRPr lang="sr-Cyrl-CS"/>
          </a:p>
          <a:p>
            <a:pPr>
              <a:lnSpc>
                <a:spcPct val="95000"/>
              </a:lnSpc>
            </a:pPr>
            <a:r>
              <a:rPr lang="it-IT"/>
              <a:t>За двострани тест</a:t>
            </a:r>
            <a:endParaRPr lang="sr-Cyrl-CS"/>
          </a:p>
          <a:p>
            <a:pPr lvl="1">
              <a:lnSpc>
                <a:spcPct val="95000"/>
              </a:lnSpc>
            </a:pPr>
            <a:r>
              <a:rPr lang="ru-RU"/>
              <a:t>морамо размотрити вероватноће као екстремне разлике у супротном смеру</a:t>
            </a:r>
            <a:endParaRPr lang="it-IT"/>
          </a:p>
        </p:txBody>
      </p:sp>
      <p:sp>
        <p:nvSpPr>
          <p:cNvPr id="322564" name="Rectangle 4"/>
          <p:cNvSpPr>
            <a:spLocks noChangeArrowheads="1"/>
          </p:cNvSpPr>
          <p:nvPr/>
        </p:nvSpPr>
        <p:spPr bwMode="auto">
          <a:xfrm>
            <a:off x="0" y="334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322565" name="Object 5"/>
          <p:cNvGraphicFramePr>
            <a:graphicFrameLocks noChangeAspect="1"/>
          </p:cNvGraphicFramePr>
          <p:nvPr/>
        </p:nvGraphicFramePr>
        <p:xfrm>
          <a:off x="814388" y="3640138"/>
          <a:ext cx="8350250" cy="449262"/>
        </p:xfrm>
        <a:graphic>
          <a:graphicData uri="http://schemas.openxmlformats.org/presentationml/2006/ole">
            <p:oleObj spid="_x0000_s322565" name="Equation" r:id="rId4" imgW="3009900" imgH="165100" progId="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F8D68-4CD0-426B-80B3-678638FD9DEF}" type="slidenum">
              <a:rPr lang="en-US"/>
              <a:pPr/>
              <a:t>14</a:t>
            </a:fld>
            <a:endParaRPr lang="en-US"/>
          </a:p>
        </p:txBody>
      </p:sp>
      <p:sp>
        <p:nvSpPr>
          <p:cNvPr id="324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v-SE" sz="3000"/>
              <a:t>Двостране 5% тачке за расподелу мање вредности </a:t>
            </a:r>
            <a:r>
              <a:rPr lang="sr-Latn-CS" sz="3000" i="1"/>
              <a:t>U</a:t>
            </a:r>
            <a:r>
              <a:rPr lang="sr-Latn-CS" sz="3000"/>
              <a:t> </a:t>
            </a:r>
            <a:r>
              <a:rPr lang="sr-Cyrl-CS" sz="3000"/>
              <a:t>у </a:t>
            </a:r>
            <a:r>
              <a:rPr lang="sr-Latn-CS" sz="3000"/>
              <a:t>Мann-Whitney </a:t>
            </a:r>
            <a:r>
              <a:rPr lang="sr-Latn-CS" sz="3000" i="1"/>
              <a:t>U</a:t>
            </a:r>
            <a:r>
              <a:rPr lang="sr-Latn-CS" sz="3000"/>
              <a:t> </a:t>
            </a:r>
            <a:r>
              <a:rPr lang="sr-Cyrl-CS" sz="3000"/>
              <a:t>тесту</a:t>
            </a:r>
            <a:r>
              <a:rPr lang="sr-Latn-CS" sz="3000"/>
              <a:t> </a:t>
            </a:r>
          </a:p>
        </p:txBody>
      </p:sp>
      <p:graphicFrame>
        <p:nvGraphicFramePr>
          <p:cNvPr id="324611" name="Object 3"/>
          <p:cNvGraphicFramePr>
            <a:graphicFrameLocks noChangeAspect="1"/>
          </p:cNvGraphicFramePr>
          <p:nvPr>
            <p:ph idx="1"/>
          </p:nvPr>
        </p:nvGraphicFramePr>
        <p:xfrm>
          <a:off x="1611313" y="1358900"/>
          <a:ext cx="5778500" cy="5057775"/>
        </p:xfrm>
        <a:graphic>
          <a:graphicData uri="http://schemas.openxmlformats.org/presentationml/2006/ole">
            <p:oleObj spid="_x0000_s324611" name="Document" r:id="rId4" imgW="5881657" imgH="5148863" progId="Word.Document.8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A801E-8BF6-4F27-97B8-6A99268A0D74}" type="slidenum">
              <a:rPr lang="en-US"/>
              <a:pPr/>
              <a:t>15</a:t>
            </a:fld>
            <a:endParaRPr lang="en-US"/>
          </a:p>
        </p:txBody>
      </p:sp>
      <p:sp>
        <p:nvSpPr>
          <p:cNvPr id="326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/>
              <a:t>П</a:t>
            </a:r>
            <a:r>
              <a:rPr lang="sr-Latn-CS" sz="3600"/>
              <a:t>откожно ткиво бицепса (мм) у две групе болесника </a:t>
            </a:r>
          </a:p>
        </p:txBody>
      </p:sp>
      <p:graphicFrame>
        <p:nvGraphicFramePr>
          <p:cNvPr id="326659" name="Object 3"/>
          <p:cNvGraphicFramePr>
            <a:graphicFrameLocks noChangeAspect="1"/>
          </p:cNvGraphicFramePr>
          <p:nvPr>
            <p:ph idx="1"/>
          </p:nvPr>
        </p:nvGraphicFramePr>
        <p:xfrm>
          <a:off x="1282700" y="1443038"/>
          <a:ext cx="6561138" cy="4930775"/>
        </p:xfrm>
        <a:graphic>
          <a:graphicData uri="http://schemas.openxmlformats.org/presentationml/2006/ole">
            <p:oleObj spid="_x0000_s326659" name="Document" r:id="rId4" imgW="6077641" imgH="3330580" progId="Word.Document.8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57DD0-55EF-4217-8902-93575F593527}" type="slidenum">
              <a:rPr lang="en-US"/>
              <a:pPr/>
              <a:t>16</a:t>
            </a:fld>
            <a:endParaRPr lang="en-US"/>
          </a:p>
        </p:txBody>
      </p:sp>
      <p:sp>
        <p:nvSpPr>
          <p:cNvPr id="328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М</a:t>
            </a:r>
            <a:r>
              <a:rPr lang="it-IT"/>
              <a:t>ann-Whitney U </a:t>
            </a:r>
            <a:r>
              <a:rPr lang="sr-Cyrl-CS"/>
              <a:t>тест</a:t>
            </a:r>
            <a:endParaRPr lang="sr-Latn-CS"/>
          </a:p>
        </p:txBody>
      </p:sp>
      <p:sp>
        <p:nvSpPr>
          <p:cNvPr id="328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 sz="2800"/>
              <a:t>Г</a:t>
            </a:r>
            <a:r>
              <a:rPr lang="it-IT" sz="2800"/>
              <a:t>рупу са Кроновом болешћу </a:t>
            </a:r>
            <a:r>
              <a:rPr lang="sr-Cyrl-CS" sz="2800"/>
              <a:t>о</a:t>
            </a:r>
            <a:r>
              <a:rPr lang="it-IT" sz="2800"/>
              <a:t>значи</a:t>
            </a:r>
            <a:r>
              <a:rPr lang="sr-Cyrl-CS" sz="2800"/>
              <a:t>ћемо</a:t>
            </a:r>
            <a:r>
              <a:rPr lang="it-IT" sz="2800"/>
              <a:t> са А</a:t>
            </a:r>
            <a:endParaRPr lang="sr-Cyrl-CS" sz="2800"/>
          </a:p>
          <a:p>
            <a:r>
              <a:rPr lang="sr-Cyrl-CS" sz="2800"/>
              <a:t>Г</a:t>
            </a:r>
            <a:r>
              <a:rPr lang="it-IT" sz="2800"/>
              <a:t>рупу са целијакијом </a:t>
            </a:r>
            <a:r>
              <a:rPr lang="sr-Cyrl-CS" sz="2800"/>
              <a:t>о</a:t>
            </a:r>
            <a:r>
              <a:rPr lang="it-IT" sz="2800"/>
              <a:t>значи</a:t>
            </a:r>
            <a:r>
              <a:rPr lang="sr-Cyrl-CS" sz="2800"/>
              <a:t>ћемо</a:t>
            </a:r>
            <a:r>
              <a:rPr lang="it-IT" sz="2800"/>
              <a:t> са </a:t>
            </a:r>
            <a:r>
              <a:rPr lang="sr-Latn-CS" sz="2800"/>
              <a:t>B </a:t>
            </a:r>
          </a:p>
        </p:txBody>
      </p:sp>
      <p:pic>
        <p:nvPicPr>
          <p:cNvPr id="328708" name="Picture 4" descr="C12MMU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1938" y="2746375"/>
            <a:ext cx="8647112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A1C47-9188-491E-894C-61A3F0F0C634}" type="slidenum">
              <a:rPr lang="en-US"/>
              <a:pPr/>
              <a:t>17</a:t>
            </a:fld>
            <a:endParaRPr lang="en-US"/>
          </a:p>
        </p:txBody>
      </p:sp>
      <p:sp>
        <p:nvSpPr>
          <p:cNvPr id="330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М</a:t>
            </a:r>
            <a:r>
              <a:rPr lang="it-IT"/>
              <a:t>ann-Whitney U </a:t>
            </a:r>
            <a:r>
              <a:rPr lang="sr-Cyrl-CS"/>
              <a:t>тест</a:t>
            </a:r>
            <a:endParaRPr lang="sr-Latn-CS"/>
          </a:p>
        </p:txBody>
      </p:sp>
      <p:sp>
        <p:nvSpPr>
          <p:cNvPr id="330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04950"/>
            <a:ext cx="8347075" cy="4725988"/>
          </a:xfrm>
        </p:spPr>
        <p:txBody>
          <a:bodyPr/>
          <a:lstStyle/>
          <a:p>
            <a:r>
              <a:rPr lang="it-IT" sz="3000"/>
              <a:t>Прво А и прво </a:t>
            </a:r>
            <a:r>
              <a:rPr lang="sr-Latn-CS" sz="3000"/>
              <a:t>B</a:t>
            </a:r>
            <a:r>
              <a:rPr lang="it-IT" sz="3000"/>
              <a:t> имају исту вредност</a:t>
            </a:r>
            <a:endParaRPr lang="sr-Cyrl-CS" sz="3000"/>
          </a:p>
          <a:p>
            <a:pPr lvl="1"/>
            <a:r>
              <a:rPr lang="sr-Cyrl-CS" sz="2600"/>
              <a:t>д</a:t>
            </a:r>
            <a:r>
              <a:rPr lang="it-IT" sz="2600"/>
              <a:t>а ли прво А долази пре првог </a:t>
            </a:r>
            <a:r>
              <a:rPr lang="sr-Latn-CS" sz="2600"/>
              <a:t>B</a:t>
            </a:r>
            <a:r>
              <a:rPr lang="it-IT" sz="2600"/>
              <a:t> или после њега?</a:t>
            </a:r>
            <a:endParaRPr lang="sr-Cyrl-CS" sz="2600"/>
          </a:p>
          <a:p>
            <a:pPr lvl="1"/>
            <a:r>
              <a:rPr lang="it-IT" sz="2600"/>
              <a:t>рачуна</a:t>
            </a:r>
            <a:r>
              <a:rPr lang="sr-Cyrl-CS" sz="2600"/>
              <a:t>мо</a:t>
            </a:r>
            <a:r>
              <a:rPr lang="it-IT" sz="2600"/>
              <a:t> једну половину везаног А</a:t>
            </a:r>
            <a:endParaRPr lang="sr-Cyrl-CS" sz="2600"/>
          </a:p>
          <a:p>
            <a:r>
              <a:rPr lang="it-IT" sz="3000"/>
              <a:t>Имамо за </a:t>
            </a:r>
            <a:r>
              <a:rPr lang="sr-Latn-CS" sz="3000" i="1"/>
              <a:t>U</a:t>
            </a:r>
            <a:r>
              <a:rPr lang="sr-Latn-CS" sz="3000"/>
              <a:t> </a:t>
            </a:r>
            <a:r>
              <a:rPr lang="it-IT" sz="3000"/>
              <a:t>статистику:</a:t>
            </a:r>
            <a:endParaRPr lang="sr-Cyrl-CS" sz="3000"/>
          </a:p>
          <a:p>
            <a:pPr lvl="1"/>
            <a:r>
              <a:rPr lang="sr-Latn-CS" sz="2500" i="1"/>
              <a:t>U</a:t>
            </a:r>
            <a:r>
              <a:rPr lang="it-IT" sz="2500"/>
              <a:t> = 0</a:t>
            </a:r>
            <a:r>
              <a:rPr lang="sr-Cyrl-CS" sz="2500"/>
              <a:t>.</a:t>
            </a:r>
            <a:r>
              <a:rPr lang="it-IT" sz="2500"/>
              <a:t>5 + 1 + 1 + 1 + 6 + 8</a:t>
            </a:r>
            <a:r>
              <a:rPr lang="sr-Cyrl-CS" sz="2500"/>
              <a:t>.</a:t>
            </a:r>
            <a:r>
              <a:rPr lang="it-IT" sz="2500"/>
              <a:t>5 + 10</a:t>
            </a:r>
            <a:r>
              <a:rPr lang="sr-Cyrl-CS" sz="2500"/>
              <a:t>.</a:t>
            </a:r>
            <a:r>
              <a:rPr lang="it-IT" sz="2500"/>
              <a:t>5 + 13 + 18 = 59</a:t>
            </a:r>
            <a:r>
              <a:rPr lang="sr-Cyrl-CS" sz="2500"/>
              <a:t>.</a:t>
            </a:r>
            <a:r>
              <a:rPr lang="it-IT" sz="2500"/>
              <a:t>5</a:t>
            </a:r>
            <a:endParaRPr lang="sr-Cyrl-CS" sz="2500"/>
          </a:p>
          <a:p>
            <a:r>
              <a:rPr lang="ru-RU" sz="3000"/>
              <a:t>То је нижа вредност, пошто је</a:t>
            </a:r>
          </a:p>
          <a:p>
            <a:pPr lvl="1"/>
            <a:r>
              <a:rPr lang="ru-RU" sz="2600"/>
              <a:t>средња вредност је 90</a:t>
            </a:r>
            <a:r>
              <a:rPr lang="sr-Latn-CS" sz="2600"/>
              <a:t> </a:t>
            </a:r>
          </a:p>
        </p:txBody>
      </p:sp>
      <p:sp>
        <p:nvSpPr>
          <p:cNvPr id="33075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30757" name="Rectangle 5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30758" name="Rectangle 6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330759" name="Object 7"/>
          <p:cNvGraphicFramePr>
            <a:graphicFrameLocks noChangeAspect="1"/>
          </p:cNvGraphicFramePr>
          <p:nvPr/>
        </p:nvGraphicFramePr>
        <p:xfrm>
          <a:off x="6243638" y="4508500"/>
          <a:ext cx="2874962" cy="449263"/>
        </p:xfrm>
        <a:graphic>
          <a:graphicData uri="http://schemas.openxmlformats.org/presentationml/2006/ole">
            <p:oleObj spid="_x0000_s330759" name="Equation" r:id="rId4" imgW="1219200" imgH="190500" progId="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AB229-9B59-4DCC-88D6-75BB579FDA45}" type="slidenum">
              <a:rPr lang="en-US"/>
              <a:pPr/>
              <a:t>18</a:t>
            </a:fld>
            <a:endParaRPr lang="en-US"/>
          </a:p>
        </p:txBody>
      </p:sp>
      <p:sp>
        <p:nvSpPr>
          <p:cNvPr id="332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v-SE" sz="3000"/>
              <a:t>Двостране 5% тачке за расподелу мање вредности </a:t>
            </a:r>
            <a:r>
              <a:rPr lang="sr-Latn-CS" sz="3000" i="1"/>
              <a:t>U</a:t>
            </a:r>
            <a:r>
              <a:rPr lang="sr-Latn-CS" sz="3000"/>
              <a:t> </a:t>
            </a:r>
            <a:r>
              <a:rPr lang="sr-Cyrl-CS" sz="3000"/>
              <a:t>у </a:t>
            </a:r>
            <a:r>
              <a:rPr lang="sr-Latn-CS" sz="3000"/>
              <a:t>Мann-Whitney </a:t>
            </a:r>
            <a:r>
              <a:rPr lang="sr-Latn-CS" sz="3000" i="1"/>
              <a:t>U</a:t>
            </a:r>
            <a:r>
              <a:rPr lang="sr-Latn-CS" sz="3000"/>
              <a:t> </a:t>
            </a:r>
            <a:r>
              <a:rPr lang="sr-Cyrl-CS" sz="3000"/>
              <a:t>тесту</a:t>
            </a:r>
            <a:r>
              <a:rPr lang="sr-Latn-CS" sz="3000"/>
              <a:t> </a:t>
            </a:r>
          </a:p>
        </p:txBody>
      </p:sp>
      <p:graphicFrame>
        <p:nvGraphicFramePr>
          <p:cNvPr id="332803" name="Object 3"/>
          <p:cNvGraphicFramePr>
            <a:graphicFrameLocks noChangeAspect="1"/>
          </p:cNvGraphicFramePr>
          <p:nvPr>
            <p:ph idx="1"/>
          </p:nvPr>
        </p:nvGraphicFramePr>
        <p:xfrm>
          <a:off x="1606550" y="1358900"/>
          <a:ext cx="5721350" cy="5002213"/>
        </p:xfrm>
        <a:graphic>
          <a:graphicData uri="http://schemas.openxmlformats.org/presentationml/2006/ole">
            <p:oleObj spid="_x0000_s332803" name="Document" r:id="rId4" imgW="5881657" imgH="5148863" progId="Word.Document.8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891F6-88EB-4A55-A03B-828B04054EAF}" type="slidenum">
              <a:rPr lang="en-US"/>
              <a:pPr/>
              <a:t>19</a:t>
            </a:fld>
            <a:endParaRPr lang="en-US"/>
          </a:p>
        </p:txBody>
      </p:sp>
      <p:sp>
        <p:nvSpPr>
          <p:cNvPr id="334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М</a:t>
            </a:r>
            <a:r>
              <a:rPr lang="it-IT"/>
              <a:t>ann-Whitney U </a:t>
            </a:r>
            <a:r>
              <a:rPr lang="sr-Cyrl-CS"/>
              <a:t>тест</a:t>
            </a:r>
            <a:endParaRPr lang="sr-Latn-CS"/>
          </a:p>
        </p:txBody>
      </p:sp>
      <p:sp>
        <p:nvSpPr>
          <p:cNvPr id="334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2400"/>
              <a:t>Ранг најнижег посматрања је 1</a:t>
            </a:r>
            <a:endParaRPr lang="sr-Cyrl-CS" sz="2400"/>
          </a:p>
          <a:p>
            <a:pPr lvl="1"/>
            <a:r>
              <a:rPr lang="sr-Cyrl-CS" sz="2000"/>
              <a:t>р</a:t>
            </a:r>
            <a:r>
              <a:rPr lang="it-IT" sz="2000"/>
              <a:t>анг следећег посматрања је 2, и</a:t>
            </a:r>
            <a:r>
              <a:rPr lang="sr-Cyrl-CS" sz="2000"/>
              <a:t>тд</a:t>
            </a:r>
            <a:r>
              <a:rPr lang="it-IT" sz="2000"/>
              <a:t>. </a:t>
            </a:r>
            <a:endParaRPr lang="sr-Cyrl-CS" sz="2000"/>
          </a:p>
          <a:p>
            <a:r>
              <a:rPr lang="it-IT" sz="2400"/>
              <a:t>Ако је </a:t>
            </a:r>
            <a:r>
              <a:rPr lang="sr-Cyrl-CS" sz="2400"/>
              <a:t>одређени </a:t>
            </a:r>
            <a:r>
              <a:rPr lang="it-IT" sz="2400"/>
              <a:t>број посматрања везан, а свако има исту вредност и самим тим је истог ранга, дајемо сваком </a:t>
            </a:r>
            <a:r>
              <a:rPr lang="sr-Cyrl-CS" sz="2400"/>
              <a:t>посматрању </a:t>
            </a:r>
            <a:r>
              <a:rPr lang="it-IT" sz="2400"/>
              <a:t>просек рангова које би имали да су уређени</a:t>
            </a:r>
            <a:endParaRPr lang="sr-Cyrl-CS" sz="2400"/>
          </a:p>
          <a:p>
            <a:pPr lvl="1"/>
            <a:r>
              <a:rPr lang="it-IT" sz="2000"/>
              <a:t>у подацима о поткожном ткиву, прва два посматрања су свако појединачно 1.8</a:t>
            </a:r>
            <a:endParaRPr lang="sr-Cyrl-CS" sz="2000"/>
          </a:p>
          <a:p>
            <a:pPr lvl="1"/>
            <a:r>
              <a:rPr lang="ru-RU" sz="2000"/>
              <a:t>свако од њих добија ранг</a:t>
            </a:r>
          </a:p>
          <a:p>
            <a:pPr lvl="1"/>
            <a:r>
              <a:rPr lang="ru-RU" sz="2000"/>
              <a:t>трећ</a:t>
            </a:r>
            <a:r>
              <a:rPr lang="sr-Cyrl-CS" sz="2000"/>
              <a:t>е</a:t>
            </a:r>
            <a:r>
              <a:rPr lang="ru-RU" sz="2000"/>
              <a:t>, четврт</a:t>
            </a:r>
            <a:r>
              <a:rPr lang="sr-Cyrl-CS" sz="2000"/>
              <a:t>о</a:t>
            </a:r>
            <a:r>
              <a:rPr lang="ru-RU" sz="2000"/>
              <a:t> и пет</a:t>
            </a:r>
            <a:r>
              <a:rPr lang="sr-Cyrl-CS" sz="2000"/>
              <a:t>о  </a:t>
            </a:r>
            <a:r>
              <a:rPr lang="ru-RU" sz="2000"/>
              <a:t>посматрањ</a:t>
            </a:r>
            <a:r>
              <a:rPr lang="sr-Cyrl-CS" sz="2000"/>
              <a:t>е </a:t>
            </a:r>
            <a:r>
              <a:rPr lang="ru-RU" sz="2000"/>
              <a:t>су везани у 2.0, дајући сваком од њих ранг</a:t>
            </a:r>
          </a:p>
          <a:p>
            <a:pPr lvl="1"/>
            <a:r>
              <a:rPr lang="sr-Cyrl-CS" sz="2000"/>
              <a:t>ш</a:t>
            </a:r>
            <a:r>
              <a:rPr lang="it-IT" sz="2000"/>
              <a:t>есто посматрањ</a:t>
            </a:r>
            <a:r>
              <a:rPr lang="sr-Cyrl-CS" sz="2000"/>
              <a:t>е</a:t>
            </a:r>
            <a:r>
              <a:rPr lang="it-IT" sz="2000"/>
              <a:t>, 2.2, није везано па има ранг 6</a:t>
            </a:r>
            <a:endParaRPr lang="sr-Latn-CS" sz="20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73DCE-7351-4B38-847D-DE22A9A74654}" type="slidenum">
              <a:rPr lang="en-US"/>
              <a:pPr/>
              <a:t>2</a:t>
            </a:fld>
            <a:endParaRPr lang="en-US"/>
          </a:p>
        </p:txBody>
      </p:sp>
      <p:sp>
        <p:nvSpPr>
          <p:cNvPr id="302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Не</a:t>
            </a:r>
            <a:r>
              <a:rPr lang="it-IT"/>
              <a:t>-</a:t>
            </a:r>
            <a:r>
              <a:rPr lang="en-GB"/>
              <a:t>параметарске методе</a:t>
            </a:r>
            <a:r>
              <a:rPr lang="sr-Latn-CS"/>
              <a:t> </a:t>
            </a:r>
          </a:p>
        </p:txBody>
      </p:sp>
      <p:sp>
        <p:nvSpPr>
          <p:cNvPr id="302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 sz="2800"/>
              <a:t>Ако</a:t>
            </a:r>
            <a:r>
              <a:rPr lang="it-IT" sz="2800"/>
              <a:t> подаци долазе из једне од Нормалних породица расподел</a:t>
            </a:r>
            <a:r>
              <a:rPr lang="sr-Cyrl-CS" sz="2800"/>
              <a:t>е</a:t>
            </a:r>
          </a:p>
          <a:p>
            <a:pPr lvl="1"/>
            <a:r>
              <a:rPr lang="sr-Cyrl-CS" sz="2400"/>
              <a:t>ови </a:t>
            </a:r>
            <a:r>
              <a:rPr lang="it-IT" sz="2400"/>
              <a:t>методи се називају </a:t>
            </a:r>
            <a:r>
              <a:rPr lang="it-IT" sz="2400" b="1"/>
              <a:t>параметарским</a:t>
            </a:r>
            <a:endParaRPr lang="sr-Cyrl-CS" sz="2400"/>
          </a:p>
          <a:p>
            <a:r>
              <a:rPr lang="sr-Cyrl-CS" sz="2800"/>
              <a:t>За м</a:t>
            </a:r>
            <a:r>
              <a:rPr lang="it-IT" sz="2800"/>
              <a:t>етод</a:t>
            </a:r>
            <a:r>
              <a:rPr lang="sr-Cyrl-CS" sz="2800"/>
              <a:t>е </a:t>
            </a:r>
            <a:r>
              <a:rPr lang="it-IT" sz="2800"/>
              <a:t>које не претпостављају одређену породицу расподела за податке се каже да су</a:t>
            </a:r>
            <a:endParaRPr lang="sr-Cyrl-CS" sz="2800"/>
          </a:p>
          <a:p>
            <a:pPr lvl="1"/>
            <a:r>
              <a:rPr lang="it-IT" sz="2400" b="1"/>
              <a:t>не</a:t>
            </a:r>
            <a:r>
              <a:rPr lang="it-IT" sz="2400"/>
              <a:t>-</a:t>
            </a:r>
            <a:r>
              <a:rPr lang="it-IT" sz="2400" b="1"/>
              <a:t>параметарск</a:t>
            </a:r>
            <a:r>
              <a:rPr lang="sr-Cyrl-CS" sz="2400" b="1"/>
              <a:t>е</a:t>
            </a:r>
            <a:r>
              <a:rPr lang="sr-Cyrl-CS" sz="2400"/>
              <a:t> (</a:t>
            </a:r>
            <a:r>
              <a:rPr lang="sr-Latn-CS" sz="2400" b="1"/>
              <a:t>non-parametric</a:t>
            </a:r>
            <a:r>
              <a:rPr lang="sr-Cyrl-CS" sz="2400"/>
              <a:t>)</a:t>
            </a:r>
          </a:p>
          <a:p>
            <a:r>
              <a:rPr lang="sr-Cyrl-CS" sz="2800"/>
              <a:t>Н</a:t>
            </a:r>
            <a:r>
              <a:rPr lang="it-IT" sz="2800"/>
              <a:t>е-параметарски тесто</a:t>
            </a:r>
            <a:r>
              <a:rPr lang="sr-Cyrl-CS" sz="2800"/>
              <a:t>ви</a:t>
            </a:r>
          </a:p>
          <a:p>
            <a:pPr lvl="1"/>
            <a:r>
              <a:rPr lang="it-IT" sz="2400"/>
              <a:t>тест </a:t>
            </a:r>
            <a:r>
              <a:rPr lang="sr-Cyrl-CS" sz="2400"/>
              <a:t>пред</a:t>
            </a:r>
            <a:r>
              <a:rPr lang="it-IT" sz="2400"/>
              <a:t>знака </a:t>
            </a:r>
            <a:endParaRPr lang="sr-Cyrl-CS" sz="2400"/>
          </a:p>
          <a:p>
            <a:pPr lvl="1"/>
            <a:r>
              <a:rPr lang="sr-Cyrl-CS" sz="2400"/>
              <a:t>т</a:t>
            </a:r>
            <a:r>
              <a:rPr lang="it-IT" sz="2400"/>
              <a:t>ест Нормале великог узорка</a:t>
            </a:r>
            <a:endParaRPr lang="sr-Latn-CS" sz="24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3BD03-8501-4BB2-805F-20761384BCA4}" type="slidenum">
              <a:rPr lang="en-US"/>
              <a:pPr/>
              <a:t>20</a:t>
            </a:fld>
            <a:endParaRPr lang="en-US"/>
          </a:p>
        </p:txBody>
      </p:sp>
      <p:sp>
        <p:nvSpPr>
          <p:cNvPr id="336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sz="3600"/>
              <a:t>Рангови за податке о поткожном ткиву </a:t>
            </a:r>
            <a:endParaRPr lang="sr-Latn-CS" sz="3600"/>
          </a:p>
        </p:txBody>
      </p:sp>
      <p:graphicFrame>
        <p:nvGraphicFramePr>
          <p:cNvPr id="336899" name="Object 3"/>
          <p:cNvGraphicFramePr>
            <a:graphicFrameLocks noChangeAspect="1"/>
          </p:cNvGraphicFramePr>
          <p:nvPr>
            <p:ph idx="1"/>
          </p:nvPr>
        </p:nvGraphicFramePr>
        <p:xfrm>
          <a:off x="1295400" y="1360488"/>
          <a:ext cx="6530975" cy="5037137"/>
        </p:xfrm>
        <a:graphic>
          <a:graphicData uri="http://schemas.openxmlformats.org/presentationml/2006/ole">
            <p:oleObj spid="_x0000_s336899" name="Document" r:id="rId4" imgW="5943509" imgH="3891796" progId="Word.Document.8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C88BC-8BD5-4ED4-ADB2-5BBE4B60A759}" type="slidenum">
              <a:rPr lang="en-US"/>
              <a:pPr/>
              <a:t>21</a:t>
            </a:fld>
            <a:endParaRPr lang="en-US"/>
          </a:p>
        </p:txBody>
      </p:sp>
      <p:sp>
        <p:nvSpPr>
          <p:cNvPr id="338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М</a:t>
            </a:r>
            <a:r>
              <a:rPr lang="it-IT"/>
              <a:t>ann-Whitney U </a:t>
            </a:r>
            <a:r>
              <a:rPr lang="sr-Cyrl-CS"/>
              <a:t>тест</a:t>
            </a:r>
            <a:endParaRPr lang="sr-Latn-CS"/>
          </a:p>
        </p:txBody>
      </p:sp>
      <p:sp>
        <p:nvSpPr>
          <p:cNvPr id="338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it-IT"/>
              <a:t>Oзначимо рангове групе </a:t>
            </a:r>
            <a:r>
              <a:rPr lang="sr-Latn-CS"/>
              <a:t>B </a:t>
            </a:r>
            <a:r>
              <a:rPr lang="it-IT"/>
              <a:t>са </a:t>
            </a:r>
            <a:r>
              <a:rPr lang="sr-Latn-CS"/>
              <a:t>r</a:t>
            </a:r>
            <a:r>
              <a:rPr lang="sr-Latn-CS" baseline="-25000"/>
              <a:t>1</a:t>
            </a:r>
            <a:r>
              <a:rPr lang="sr-Latn-CS"/>
              <a:t>,</a:t>
            </a:r>
            <a:r>
              <a:rPr lang="sr-Cyrl-CS"/>
              <a:t> </a:t>
            </a:r>
            <a:r>
              <a:rPr lang="sr-Latn-CS"/>
              <a:t>r</a:t>
            </a:r>
            <a:r>
              <a:rPr lang="sr-Latn-CS" baseline="-25000"/>
              <a:t>2</a:t>
            </a:r>
            <a:r>
              <a:rPr lang="sr-Latn-CS"/>
              <a:t>,</a:t>
            </a:r>
            <a:r>
              <a:rPr lang="sr-Cyrl-CS"/>
              <a:t> </a:t>
            </a:r>
            <a:r>
              <a:rPr lang="sr-Latn-CS"/>
              <a:t>...,</a:t>
            </a:r>
            <a:r>
              <a:rPr lang="sr-Cyrl-CS"/>
              <a:t> </a:t>
            </a:r>
            <a:r>
              <a:rPr lang="sr-Latn-CS"/>
              <a:t>r</a:t>
            </a:r>
            <a:r>
              <a:rPr lang="sr-Latn-CS" baseline="-25000"/>
              <a:t>n</a:t>
            </a:r>
            <a:r>
              <a:rPr lang="sr-Cyrl-CS" baseline="-25000"/>
              <a:t>1</a:t>
            </a:r>
          </a:p>
          <a:p>
            <a:pPr>
              <a:lnSpc>
                <a:spcPct val="90000"/>
              </a:lnSpc>
            </a:pPr>
            <a:r>
              <a:rPr lang="ru-RU"/>
              <a:t>Број А који претходи прв</a:t>
            </a:r>
            <a:r>
              <a:rPr lang="sr-Cyrl-CS"/>
              <a:t>о</a:t>
            </a:r>
            <a:r>
              <a:rPr lang="ru-RU"/>
              <a:t>м </a:t>
            </a:r>
            <a:r>
              <a:rPr lang="sr-Latn-CS"/>
              <a:t>B </a:t>
            </a:r>
            <a:r>
              <a:rPr lang="ru-RU"/>
              <a:t>мора бити </a:t>
            </a:r>
            <a:r>
              <a:rPr lang="sr-Latn-CS"/>
              <a:t>r</a:t>
            </a:r>
            <a:r>
              <a:rPr lang="sr-Cyrl-CS" baseline="-25000"/>
              <a:t>1</a:t>
            </a:r>
            <a:r>
              <a:rPr lang="ru-RU"/>
              <a:t>-1</a:t>
            </a:r>
          </a:p>
          <a:p>
            <a:pPr lvl="1">
              <a:lnSpc>
                <a:spcPct val="90000"/>
              </a:lnSpc>
            </a:pPr>
            <a:r>
              <a:rPr lang="ru-RU"/>
              <a:t>пошто не постој</a:t>
            </a:r>
            <a:r>
              <a:rPr lang="sr-Cyrl-CS"/>
              <a:t>и </a:t>
            </a:r>
            <a:r>
              <a:rPr lang="sr-Latn-CS"/>
              <a:t>B </a:t>
            </a:r>
            <a:r>
              <a:rPr lang="ru-RU"/>
              <a:t>пре њега и то је </a:t>
            </a:r>
            <a:r>
              <a:rPr lang="sr-Latn-CS"/>
              <a:t>r</a:t>
            </a:r>
            <a:r>
              <a:rPr lang="sr-Latn-CS" baseline="-25000"/>
              <a:t>1</a:t>
            </a:r>
            <a:r>
              <a:rPr lang="ru-RU"/>
              <a:t> посматрање</a:t>
            </a:r>
          </a:p>
          <a:p>
            <a:pPr>
              <a:lnSpc>
                <a:spcPct val="90000"/>
              </a:lnSpc>
            </a:pPr>
            <a:r>
              <a:rPr lang="ru-RU"/>
              <a:t>Број А кој</a:t>
            </a:r>
            <a:r>
              <a:rPr lang="sr-Cyrl-CS"/>
              <a:t>и</a:t>
            </a:r>
            <a:r>
              <a:rPr lang="ru-RU"/>
              <a:t> претходи другом </a:t>
            </a:r>
            <a:r>
              <a:rPr lang="sr-Latn-CS"/>
              <a:t>B </a:t>
            </a:r>
            <a:r>
              <a:rPr lang="ru-RU"/>
              <a:t>је </a:t>
            </a:r>
            <a:r>
              <a:rPr lang="sr-Latn-CS"/>
              <a:t>r</a:t>
            </a:r>
            <a:r>
              <a:rPr lang="sr-Latn-CS" baseline="-25000"/>
              <a:t>2</a:t>
            </a:r>
            <a:r>
              <a:rPr lang="sr-Latn-CS"/>
              <a:t> - 2</a:t>
            </a:r>
            <a:r>
              <a:rPr lang="ru-RU"/>
              <a:t>, пошто је то </a:t>
            </a:r>
            <a:r>
              <a:rPr lang="sr-Latn-CS"/>
              <a:t>r</a:t>
            </a:r>
            <a:r>
              <a:rPr lang="sr-Latn-CS" baseline="-25000"/>
              <a:t>2</a:t>
            </a:r>
            <a:r>
              <a:rPr lang="ru-RU"/>
              <a:t> посматрање</a:t>
            </a:r>
          </a:p>
          <a:p>
            <a:pPr lvl="1">
              <a:lnSpc>
                <a:spcPct val="90000"/>
              </a:lnSpc>
            </a:pPr>
            <a:r>
              <a:rPr lang="ru-RU"/>
              <a:t>а једно посматрање које претходи је </a:t>
            </a:r>
            <a:r>
              <a:rPr lang="sr-Latn-CS"/>
              <a:t>B</a:t>
            </a:r>
            <a:endParaRPr lang="ru-RU"/>
          </a:p>
          <a:p>
            <a:pPr>
              <a:lnSpc>
                <a:spcPct val="90000"/>
              </a:lnSpc>
            </a:pPr>
            <a:r>
              <a:rPr lang="ru-RU"/>
              <a:t>Број који претходи трећем </a:t>
            </a:r>
            <a:r>
              <a:rPr lang="sr-Latn-CS"/>
              <a:t>B</a:t>
            </a:r>
            <a:r>
              <a:rPr lang="ru-RU"/>
              <a:t> је </a:t>
            </a:r>
            <a:r>
              <a:rPr lang="sr-Latn-CS"/>
              <a:t>r</a:t>
            </a:r>
            <a:r>
              <a:rPr lang="sr-Cyrl-CS" baseline="-25000"/>
              <a:t>3</a:t>
            </a:r>
            <a:r>
              <a:rPr lang="sr-Latn-CS"/>
              <a:t> – </a:t>
            </a:r>
            <a:r>
              <a:rPr lang="sr-Cyrl-CS"/>
              <a:t>3</a:t>
            </a:r>
          </a:p>
          <a:p>
            <a:pPr lvl="1">
              <a:lnSpc>
                <a:spcPct val="90000"/>
              </a:lnSpc>
            </a:pPr>
            <a:r>
              <a:rPr lang="ru-RU"/>
              <a:t>а број које претходи </a:t>
            </a:r>
            <a:r>
              <a:rPr lang="sr-Latn-CS"/>
              <a:t>i</a:t>
            </a:r>
            <a:r>
              <a:rPr lang="ru-RU"/>
              <a:t>-том </a:t>
            </a:r>
            <a:r>
              <a:rPr lang="sr-Latn-CS"/>
              <a:t>B</a:t>
            </a:r>
            <a:r>
              <a:rPr lang="ru-RU"/>
              <a:t> је </a:t>
            </a:r>
            <a:r>
              <a:rPr lang="sr-Latn-CS" i="1"/>
              <a:t>r</a:t>
            </a:r>
            <a:r>
              <a:rPr lang="sr-Latn-CS" i="1" baseline="-25000"/>
              <a:t>i</a:t>
            </a:r>
            <a:r>
              <a:rPr lang="sr-Latn-CS"/>
              <a:t> - </a:t>
            </a:r>
            <a:r>
              <a:rPr lang="sr-Latn-CS" i="1"/>
              <a:t>i</a:t>
            </a:r>
            <a:endParaRPr lang="sr-Latn-CS"/>
          </a:p>
        </p:txBody>
      </p:sp>
      <p:sp>
        <p:nvSpPr>
          <p:cNvPr id="33894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4D37E-38F9-49BD-B560-0C5C9392B1B3}" type="slidenum">
              <a:rPr lang="en-US"/>
              <a:pPr/>
              <a:t>22</a:t>
            </a:fld>
            <a:endParaRPr lang="en-US"/>
          </a:p>
        </p:txBody>
      </p:sp>
      <p:sp>
        <p:nvSpPr>
          <p:cNvPr id="340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М</a:t>
            </a:r>
            <a:r>
              <a:rPr lang="it-IT"/>
              <a:t>ann-Whitney U </a:t>
            </a:r>
            <a:r>
              <a:rPr lang="sr-Cyrl-CS"/>
              <a:t>тест</a:t>
            </a:r>
            <a:endParaRPr lang="sr-Latn-CS"/>
          </a:p>
        </p:txBody>
      </p:sp>
      <p:sp>
        <p:nvSpPr>
          <p:cNvPr id="340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Cyrl-CS"/>
          </a:p>
          <a:p>
            <a:endParaRPr lang="sr-Cyrl-CS"/>
          </a:p>
          <a:p>
            <a:r>
              <a:rPr lang="sr-Cyrl-CS"/>
              <a:t>Спајамо заједно рангове свих </a:t>
            </a:r>
            <a:r>
              <a:rPr lang="sr-Latn-CS"/>
              <a:t>n</a:t>
            </a:r>
            <a:r>
              <a:rPr lang="sr-Latn-CS" baseline="-25000"/>
              <a:t>1</a:t>
            </a:r>
            <a:r>
              <a:rPr lang="sr-Cyrl-CS"/>
              <a:t> посматрања, одузимамо                     и имамо </a:t>
            </a:r>
            <a:r>
              <a:rPr lang="sr-Latn-CS"/>
              <a:t>U </a:t>
            </a:r>
          </a:p>
        </p:txBody>
      </p:sp>
      <p:sp>
        <p:nvSpPr>
          <p:cNvPr id="340996" name="Rectangle 4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340997" name="Object 5"/>
          <p:cNvGraphicFramePr>
            <a:graphicFrameLocks noChangeAspect="1"/>
          </p:cNvGraphicFramePr>
          <p:nvPr/>
        </p:nvGraphicFramePr>
        <p:xfrm>
          <a:off x="600075" y="1519238"/>
          <a:ext cx="6148388" cy="1028700"/>
        </p:xfrm>
        <a:graphic>
          <a:graphicData uri="http://schemas.openxmlformats.org/presentationml/2006/ole">
            <p:oleObj spid="_x0000_s340997" name="Equation" r:id="rId4" imgW="2565400" imgH="431800" progId="">
              <p:embed/>
            </p:oleObj>
          </a:graphicData>
        </a:graphic>
      </p:graphicFrame>
      <p:sp>
        <p:nvSpPr>
          <p:cNvPr id="34099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340999" name="Object 7"/>
          <p:cNvGraphicFramePr>
            <a:graphicFrameLocks noChangeAspect="1"/>
          </p:cNvGraphicFramePr>
          <p:nvPr/>
        </p:nvGraphicFramePr>
        <p:xfrm>
          <a:off x="5616575" y="3238500"/>
          <a:ext cx="2252663" cy="542925"/>
        </p:xfrm>
        <a:graphic>
          <a:graphicData uri="http://schemas.openxmlformats.org/presentationml/2006/ole">
            <p:oleObj spid="_x0000_s340999" name="Equation" r:id="rId5" imgW="787400" imgH="190500" progId="">
              <p:embed/>
            </p:oleObj>
          </a:graphicData>
        </a:graphic>
      </p:graphicFrame>
      <p:sp>
        <p:nvSpPr>
          <p:cNvPr id="341000" name="Rectangle 8"/>
          <p:cNvSpPr>
            <a:spLocks noChangeArrowheads="1"/>
          </p:cNvSpPr>
          <p:nvPr/>
        </p:nvSpPr>
        <p:spPr bwMode="auto">
          <a:xfrm>
            <a:off x="0" y="32575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341001" name="Object 9"/>
          <p:cNvGraphicFramePr>
            <a:graphicFrameLocks noChangeAspect="1"/>
          </p:cNvGraphicFramePr>
          <p:nvPr/>
        </p:nvGraphicFramePr>
        <p:xfrm>
          <a:off x="404813" y="4318000"/>
          <a:ext cx="8739187" cy="701675"/>
        </p:xfrm>
        <a:graphic>
          <a:graphicData uri="http://schemas.openxmlformats.org/presentationml/2006/ole">
            <p:oleObj spid="_x0000_s341001" name="Equation" r:id="rId6" imgW="4267080" imgH="342720" progId="">
              <p:embed/>
            </p:oleObj>
          </a:graphicData>
        </a:graphic>
      </p:graphicFrame>
      <p:sp>
        <p:nvSpPr>
          <p:cNvPr id="341002" name="Rectangle 10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341003" name="Object 11"/>
          <p:cNvGraphicFramePr>
            <a:graphicFrameLocks noChangeAspect="1"/>
          </p:cNvGraphicFramePr>
          <p:nvPr/>
        </p:nvGraphicFramePr>
        <p:xfrm>
          <a:off x="679450" y="5005388"/>
          <a:ext cx="4446588" cy="1227137"/>
        </p:xfrm>
        <a:graphic>
          <a:graphicData uri="http://schemas.openxmlformats.org/presentationml/2006/ole">
            <p:oleObj spid="_x0000_s341003" name="Equation" r:id="rId7" imgW="1548728" imgH="431613" progId="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F3EBC-D2D7-47F4-8C01-5559FF4E25C8}" type="slidenum">
              <a:rPr lang="en-US"/>
              <a:pPr/>
              <a:t>23</a:t>
            </a:fld>
            <a:endParaRPr lang="en-US"/>
          </a:p>
        </p:txBody>
      </p:sp>
      <p:sp>
        <p:nvSpPr>
          <p:cNvPr id="343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М</a:t>
            </a:r>
            <a:r>
              <a:rPr lang="it-IT"/>
              <a:t>ann-Whitney U </a:t>
            </a:r>
            <a:r>
              <a:rPr lang="sr-Cyrl-CS"/>
              <a:t>тест</a:t>
            </a:r>
            <a:endParaRPr lang="sr-Latn-CS"/>
          </a:p>
        </p:txBody>
      </p:sp>
      <p:sp>
        <p:nvSpPr>
          <p:cNvPr id="343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 sz="2400"/>
              <a:t>К</a:t>
            </a:r>
            <a:r>
              <a:rPr lang="sr-Latn-CS" sz="2400"/>
              <a:t>ористимо апроксимацију великог узорка уместо </a:t>
            </a:r>
            <a:r>
              <a:rPr lang="sr-Cyrl-CS" sz="2400"/>
              <a:t>табеле д</a:t>
            </a:r>
            <a:r>
              <a:rPr lang="sv-SE" sz="2400"/>
              <a:t>востран</a:t>
            </a:r>
            <a:r>
              <a:rPr lang="sr-Cyrl-CS" sz="2400"/>
              <a:t>их</a:t>
            </a:r>
            <a:r>
              <a:rPr lang="sv-SE" sz="2400"/>
              <a:t> 5% тач</a:t>
            </a:r>
            <a:r>
              <a:rPr lang="sr-Cyrl-CS" sz="2400"/>
              <a:t>а</a:t>
            </a:r>
            <a:r>
              <a:rPr lang="sv-SE" sz="2400"/>
              <a:t>к</a:t>
            </a:r>
            <a:r>
              <a:rPr lang="sr-Cyrl-CS" sz="2400"/>
              <a:t>а</a:t>
            </a:r>
            <a:r>
              <a:rPr lang="sv-SE" sz="2400"/>
              <a:t> за расподелу мање вредности </a:t>
            </a:r>
            <a:r>
              <a:rPr lang="sr-Latn-CS" sz="2400" i="1"/>
              <a:t>U</a:t>
            </a:r>
            <a:r>
              <a:rPr lang="sr-Latn-CS" sz="2400"/>
              <a:t> </a:t>
            </a:r>
            <a:r>
              <a:rPr lang="sr-Cyrl-CS" sz="2400"/>
              <a:t>у </a:t>
            </a:r>
            <a:r>
              <a:rPr lang="sr-Latn-CS" sz="2400"/>
              <a:t>Мann-Whitney </a:t>
            </a:r>
            <a:r>
              <a:rPr lang="sr-Latn-CS" sz="2400" i="1"/>
              <a:t>U</a:t>
            </a:r>
            <a:r>
              <a:rPr lang="sr-Latn-CS" sz="2400"/>
              <a:t> </a:t>
            </a:r>
            <a:r>
              <a:rPr lang="sr-Cyrl-CS" sz="2400"/>
              <a:t>тесту</a:t>
            </a:r>
            <a:r>
              <a:rPr lang="sr-Latn-CS" sz="2400"/>
              <a:t> </a:t>
            </a:r>
            <a:endParaRPr lang="sr-Cyrl-CS" sz="2400"/>
          </a:p>
          <a:p>
            <a:r>
              <a:rPr lang="sr-Cyrl-CS" sz="2400"/>
              <a:t>Зато што је </a:t>
            </a:r>
            <a:r>
              <a:rPr lang="sr-Latn-CS" sz="2400" i="1"/>
              <a:t>U</a:t>
            </a:r>
            <a:r>
              <a:rPr lang="sr-Latn-CS" sz="2400"/>
              <a:t> прона</a:t>
            </a:r>
            <a:r>
              <a:rPr lang="sr-Cyrl-CS" sz="2400"/>
              <a:t>ђено сабирањем заједно </a:t>
            </a:r>
            <a:r>
              <a:rPr lang="sr-Latn-CS" sz="2400"/>
              <a:t>независних, идентично распоређених случајних променљивих, </a:t>
            </a:r>
            <a:endParaRPr lang="sr-Cyrl-CS" sz="2400"/>
          </a:p>
          <a:p>
            <a:pPr lvl="1"/>
            <a:r>
              <a:rPr lang="sr-Latn-CS" sz="2000"/>
              <a:t>примењује се теорема централног </a:t>
            </a:r>
            <a:r>
              <a:rPr lang="sr-Cyrl-CS" sz="2000"/>
              <a:t>лимита</a:t>
            </a:r>
          </a:p>
          <a:p>
            <a:r>
              <a:rPr lang="sr-Latn-CS" sz="2400"/>
              <a:t>Ако је нулта хипотеза тачна</a:t>
            </a:r>
            <a:endParaRPr lang="sr-Cyrl-CS" sz="2400"/>
          </a:p>
          <a:p>
            <a:pPr lvl="1"/>
            <a:r>
              <a:rPr lang="sr-Latn-CS" sz="2000"/>
              <a:t>расподела </a:t>
            </a:r>
            <a:r>
              <a:rPr lang="sr-Latn-CS" sz="2000" i="1"/>
              <a:t>U</a:t>
            </a:r>
            <a:r>
              <a:rPr lang="sr-Latn-CS" sz="2000"/>
              <a:t> апроксимира Нормалн</a:t>
            </a:r>
            <a:r>
              <a:rPr lang="sr-Cyrl-CS" sz="2000"/>
              <a:t>у </a:t>
            </a:r>
            <a:r>
              <a:rPr lang="sr-Latn-CS" sz="2000"/>
              <a:t>расподел</a:t>
            </a:r>
            <a:r>
              <a:rPr lang="sr-Cyrl-CS" sz="2000"/>
              <a:t>у </a:t>
            </a:r>
            <a:r>
              <a:rPr lang="sr-Latn-CS" sz="2000"/>
              <a:t>са средином</a:t>
            </a:r>
            <a:endParaRPr lang="sr-Cyrl-CS" sz="2000"/>
          </a:p>
          <a:p>
            <a:pPr lvl="1"/>
            <a:endParaRPr lang="sr-Cyrl-CS" sz="2000"/>
          </a:p>
          <a:p>
            <a:pPr lvl="1"/>
            <a:r>
              <a:rPr lang="sr-Cyrl-CS" sz="2000"/>
              <a:t>и </a:t>
            </a:r>
            <a:r>
              <a:rPr lang="sr-Latn-CS" sz="2000"/>
              <a:t>стандардн</a:t>
            </a:r>
            <a:r>
              <a:rPr lang="sr-Cyrl-CS" sz="2000"/>
              <a:t>им одступањем</a:t>
            </a:r>
            <a:r>
              <a:rPr lang="sr-Latn-CS" sz="2000"/>
              <a:t> </a:t>
            </a:r>
          </a:p>
        </p:txBody>
      </p:sp>
      <p:sp>
        <p:nvSpPr>
          <p:cNvPr id="3430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343045" name="Object 5"/>
          <p:cNvGraphicFramePr>
            <a:graphicFrameLocks noChangeAspect="1"/>
          </p:cNvGraphicFramePr>
          <p:nvPr/>
        </p:nvGraphicFramePr>
        <p:xfrm>
          <a:off x="1330325" y="5018088"/>
          <a:ext cx="1279525" cy="427037"/>
        </p:xfrm>
        <a:graphic>
          <a:graphicData uri="http://schemas.openxmlformats.org/presentationml/2006/ole">
            <p:oleObj spid="_x0000_s343045" name="Equation" r:id="rId4" imgW="571252" imgH="190417" progId="">
              <p:embed/>
            </p:oleObj>
          </a:graphicData>
        </a:graphic>
      </p:graphicFrame>
      <p:sp>
        <p:nvSpPr>
          <p:cNvPr id="343046" name="Rectangle 6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343047" name="Object 7"/>
          <p:cNvGraphicFramePr>
            <a:graphicFrameLocks noChangeAspect="1"/>
          </p:cNvGraphicFramePr>
          <p:nvPr/>
        </p:nvGraphicFramePr>
        <p:xfrm>
          <a:off x="4700588" y="5332413"/>
          <a:ext cx="2717800" cy="447675"/>
        </p:xfrm>
        <a:graphic>
          <a:graphicData uri="http://schemas.openxmlformats.org/presentationml/2006/ole">
            <p:oleObj spid="_x0000_s343047" name="Equation" r:id="rId5" imgW="1447800" imgH="241300" progId="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3D2B2-A947-4592-B250-40DEF4F5143C}" type="slidenum">
              <a:rPr lang="en-US"/>
              <a:pPr/>
              <a:t>24</a:t>
            </a:fld>
            <a:endParaRPr lang="en-US"/>
          </a:p>
        </p:txBody>
      </p:sp>
      <p:sp>
        <p:nvSpPr>
          <p:cNvPr id="345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М</a:t>
            </a:r>
            <a:r>
              <a:rPr lang="it-IT"/>
              <a:t>ann-Whitney U </a:t>
            </a:r>
            <a:r>
              <a:rPr lang="sr-Cyrl-CS"/>
              <a:t>тест</a:t>
            </a:r>
            <a:endParaRPr lang="sr-Latn-CS"/>
          </a:p>
        </p:txBody>
      </p:sp>
      <p:sp>
        <p:nvSpPr>
          <p:cNvPr id="345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Cyrl-CS"/>
          </a:p>
          <a:p>
            <a:endParaRPr lang="sr-Cyrl-CS"/>
          </a:p>
          <a:p>
            <a:pPr>
              <a:spcBef>
                <a:spcPct val="50000"/>
              </a:spcBef>
            </a:pPr>
            <a:r>
              <a:rPr lang="it-IT"/>
              <a:t>је посматрање </a:t>
            </a:r>
            <a:r>
              <a:rPr lang="sr-Cyrl-CS"/>
              <a:t>из </a:t>
            </a:r>
            <a:r>
              <a:rPr lang="it-IT"/>
              <a:t>Стандард</a:t>
            </a:r>
            <a:r>
              <a:rPr lang="sr-Cyrl-CS"/>
              <a:t>изоване </a:t>
            </a:r>
            <a:r>
              <a:rPr lang="it-IT"/>
              <a:t>Нормалне расподеле</a:t>
            </a:r>
            <a:r>
              <a:rPr lang="sr-Latn-CS"/>
              <a:t> </a:t>
            </a:r>
            <a:endParaRPr lang="sr-Cyrl-CS"/>
          </a:p>
          <a:p>
            <a:r>
              <a:rPr lang="sr-Cyrl-CS"/>
              <a:t>За </a:t>
            </a:r>
            <a:r>
              <a:rPr lang="sr-Latn-CS"/>
              <a:t>n</a:t>
            </a:r>
            <a:r>
              <a:rPr lang="sr-Latn-CS" baseline="-25000"/>
              <a:t>1</a:t>
            </a:r>
            <a:r>
              <a:rPr lang="sr-Latn-CS"/>
              <a:t> = 9  </a:t>
            </a:r>
            <a:r>
              <a:rPr lang="sr-Cyrl-CS"/>
              <a:t>и</a:t>
            </a:r>
            <a:r>
              <a:rPr lang="sr-Latn-CS"/>
              <a:t>  n</a:t>
            </a:r>
            <a:r>
              <a:rPr lang="sr-Latn-CS" baseline="-25000"/>
              <a:t>2</a:t>
            </a:r>
            <a:r>
              <a:rPr lang="sr-Latn-CS"/>
              <a:t> = 20</a:t>
            </a:r>
            <a:r>
              <a:rPr lang="it-IT"/>
              <a:t> </a:t>
            </a:r>
            <a:r>
              <a:rPr lang="sr-Cyrl-CS"/>
              <a:t>и</a:t>
            </a:r>
            <a:r>
              <a:rPr lang="it-IT"/>
              <a:t>мамо</a:t>
            </a:r>
            <a:r>
              <a:rPr lang="sr-Latn-CS"/>
              <a:t> </a:t>
            </a:r>
          </a:p>
        </p:txBody>
      </p:sp>
      <p:sp>
        <p:nvSpPr>
          <p:cNvPr id="3450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345093" name="Object 5"/>
          <p:cNvGraphicFramePr>
            <a:graphicFrameLocks noChangeAspect="1"/>
          </p:cNvGraphicFramePr>
          <p:nvPr/>
        </p:nvGraphicFramePr>
        <p:xfrm>
          <a:off x="1009650" y="1360488"/>
          <a:ext cx="2682875" cy="1524000"/>
        </p:xfrm>
        <a:graphic>
          <a:graphicData uri="http://schemas.openxmlformats.org/presentationml/2006/ole">
            <p:oleObj spid="_x0000_s345093" name="Equation" r:id="rId4" imgW="1257300" imgH="711200" progId="">
              <p:embed/>
            </p:oleObj>
          </a:graphicData>
        </a:graphic>
      </p:graphicFrame>
      <p:sp>
        <p:nvSpPr>
          <p:cNvPr id="345094" name="Rectangle 6"/>
          <p:cNvSpPr>
            <a:spLocks noChangeArrowheads="1"/>
          </p:cNvSpPr>
          <p:nvPr/>
        </p:nvSpPr>
        <p:spPr bwMode="auto">
          <a:xfrm>
            <a:off x="0" y="30718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345095" name="Object 7"/>
          <p:cNvGraphicFramePr>
            <a:graphicFrameLocks noChangeAspect="1"/>
          </p:cNvGraphicFramePr>
          <p:nvPr/>
        </p:nvGraphicFramePr>
        <p:xfrm>
          <a:off x="862013" y="4587875"/>
          <a:ext cx="6991350" cy="1654175"/>
        </p:xfrm>
        <a:graphic>
          <a:graphicData uri="http://schemas.openxmlformats.org/presentationml/2006/ole">
            <p:oleObj spid="_x0000_s345095" name="Equation" r:id="rId5" imgW="3022600" imgH="711200" progId="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E9F75-F2E2-499B-A0C1-48746FF40DFB}" type="slidenum">
              <a:rPr lang="en-US"/>
              <a:pPr/>
              <a:t>25</a:t>
            </a:fld>
            <a:endParaRPr lang="en-US"/>
          </a:p>
        </p:txBody>
      </p:sp>
      <p:sp>
        <p:nvSpPr>
          <p:cNvPr id="347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3600"/>
              <a:t>Процентне тачке Нормалне расподеле </a:t>
            </a:r>
          </a:p>
        </p:txBody>
      </p:sp>
      <p:graphicFrame>
        <p:nvGraphicFramePr>
          <p:cNvPr id="347139" name="Object 3"/>
          <p:cNvGraphicFramePr>
            <a:graphicFrameLocks noChangeAspect="1"/>
          </p:cNvGraphicFramePr>
          <p:nvPr>
            <p:ph idx="1"/>
          </p:nvPr>
        </p:nvGraphicFramePr>
        <p:xfrm>
          <a:off x="2030413" y="1371600"/>
          <a:ext cx="5842000" cy="5046663"/>
        </p:xfrm>
        <a:graphic>
          <a:graphicData uri="http://schemas.openxmlformats.org/presentationml/2006/ole">
            <p:oleObj spid="_x0000_s347139" name="Document" r:id="rId4" imgW="6067931" imgH="5241739" progId="Word.Document.8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07DC8-C0D8-41B6-BAE7-6FD25F74C616}" type="slidenum">
              <a:rPr lang="en-US"/>
              <a:pPr/>
              <a:t>26</a:t>
            </a:fld>
            <a:endParaRPr lang="en-US"/>
          </a:p>
        </p:txBody>
      </p:sp>
      <p:sp>
        <p:nvSpPr>
          <p:cNvPr id="349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М</a:t>
            </a:r>
            <a:r>
              <a:rPr lang="it-IT"/>
              <a:t>ann-Whitney U </a:t>
            </a:r>
            <a:r>
              <a:rPr lang="sr-Cyrl-CS"/>
              <a:t>тест</a:t>
            </a:r>
            <a:endParaRPr lang="sr-Latn-CS"/>
          </a:p>
        </p:txBody>
      </p:sp>
      <p:sp>
        <p:nvSpPr>
          <p:cNvPr id="349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/>
              <a:t>Нити табела д</a:t>
            </a:r>
            <a:r>
              <a:rPr lang="sv-SE"/>
              <a:t>востран</a:t>
            </a:r>
            <a:r>
              <a:rPr lang="sr-Cyrl-CS"/>
              <a:t>их</a:t>
            </a:r>
            <a:r>
              <a:rPr lang="sv-SE"/>
              <a:t> 5% тач</a:t>
            </a:r>
            <a:r>
              <a:rPr lang="sr-Cyrl-CS"/>
              <a:t>а</a:t>
            </a:r>
            <a:r>
              <a:rPr lang="sv-SE"/>
              <a:t>к</a:t>
            </a:r>
            <a:r>
              <a:rPr lang="sr-Cyrl-CS"/>
              <a:t>а</a:t>
            </a:r>
            <a:r>
              <a:rPr lang="sv-SE"/>
              <a:t> </a:t>
            </a:r>
            <a:r>
              <a:rPr lang="sr-Cyrl-CS"/>
              <a:t>у </a:t>
            </a:r>
            <a:r>
              <a:rPr lang="sr-Latn-CS"/>
              <a:t>Мann-Whitney </a:t>
            </a:r>
            <a:r>
              <a:rPr lang="sr-Latn-CS" i="1"/>
              <a:t>U</a:t>
            </a:r>
            <a:r>
              <a:rPr lang="sr-Latn-CS"/>
              <a:t> </a:t>
            </a:r>
            <a:r>
              <a:rPr lang="sr-Cyrl-CS"/>
              <a:t>тесту</a:t>
            </a:r>
            <a:r>
              <a:rPr lang="sr-Latn-CS"/>
              <a:t> </a:t>
            </a:r>
            <a:r>
              <a:rPr lang="sr-Cyrl-CS"/>
              <a:t>нити претходна формула за стандардно одступање </a:t>
            </a:r>
            <a:r>
              <a:rPr lang="sr-Latn-CS" i="1"/>
              <a:t>U</a:t>
            </a:r>
            <a:r>
              <a:rPr lang="sr-Latn-CS"/>
              <a:t> </a:t>
            </a:r>
            <a:r>
              <a:rPr lang="sr-Cyrl-CS"/>
              <a:t>не узимају везе у обзир</a:t>
            </a:r>
            <a:r>
              <a:rPr lang="it-IT"/>
              <a:t> </a:t>
            </a:r>
            <a:endParaRPr lang="sr-Cyrl-CS"/>
          </a:p>
          <a:p>
            <a:pPr lvl="1"/>
            <a:r>
              <a:rPr lang="sr-Cyrl-CS"/>
              <a:t>обе претпостављају да се подаци могу у потпуности рангирати</a:t>
            </a:r>
          </a:p>
          <a:p>
            <a:r>
              <a:rPr lang="it-IT"/>
              <a:t>Њихова употреба за податке са везама је апроксимација</a:t>
            </a:r>
            <a:endParaRPr lang="sr-Cyrl-CS"/>
          </a:p>
          <a:p>
            <a:r>
              <a:rPr lang="it-IT"/>
              <a:t>За мале узорке ово морамо прихватити</a:t>
            </a:r>
            <a:endParaRPr lang="sr-Cyrl-CS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86F8C-DC2B-450F-B34C-EFF64F812304}" type="slidenum">
              <a:rPr lang="en-US"/>
              <a:pPr/>
              <a:t>27</a:t>
            </a:fld>
            <a:endParaRPr lang="en-US"/>
          </a:p>
        </p:txBody>
      </p:sp>
      <p:sp>
        <p:nvSpPr>
          <p:cNvPr id="351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М</a:t>
            </a:r>
            <a:r>
              <a:rPr lang="it-IT"/>
              <a:t>ann-Whitney U </a:t>
            </a:r>
            <a:r>
              <a:rPr lang="sr-Cyrl-CS"/>
              <a:t>тест</a:t>
            </a:r>
            <a:endParaRPr lang="sr-Latn-CS"/>
          </a:p>
        </p:txBody>
      </p:sp>
      <p:sp>
        <p:nvSpPr>
          <p:cNvPr id="351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it-IT" sz="2800"/>
              <a:t>За </a:t>
            </a:r>
            <a:r>
              <a:rPr lang="sr-Cyrl-CS" sz="2800"/>
              <a:t>Н</a:t>
            </a:r>
            <a:r>
              <a:rPr lang="it-IT" sz="2800"/>
              <a:t>ормалну апроксимацију, везе се могу дозволити </a:t>
            </a:r>
            <a:r>
              <a:rPr lang="sr-Cyrl-CS" sz="2800"/>
              <a:t>уз </a:t>
            </a:r>
            <a:r>
              <a:rPr lang="it-IT" sz="2800"/>
              <a:t>коришћење формуле за стандардно </a:t>
            </a:r>
            <a:r>
              <a:rPr lang="sr-Cyrl-CS" sz="2800"/>
              <a:t>одступање </a:t>
            </a:r>
            <a:r>
              <a:rPr lang="sr-Latn-CS" sz="2800" i="1"/>
              <a:t>U</a:t>
            </a:r>
            <a:r>
              <a:rPr lang="sr-Latn-CS" sz="2800"/>
              <a:t> </a:t>
            </a:r>
            <a:r>
              <a:rPr lang="it-IT" sz="2800"/>
              <a:t>када је нулта хипотеза тачна</a:t>
            </a:r>
            <a:r>
              <a:rPr lang="sr-Latn-CS" sz="2800"/>
              <a:t> </a:t>
            </a:r>
            <a:endParaRPr lang="sr-Cyrl-CS" sz="2800"/>
          </a:p>
          <a:p>
            <a:pPr>
              <a:lnSpc>
                <a:spcPct val="90000"/>
              </a:lnSpc>
            </a:pPr>
            <a:endParaRPr lang="sr-Cyrl-CS" sz="2800"/>
          </a:p>
          <a:p>
            <a:pPr>
              <a:lnSpc>
                <a:spcPct val="90000"/>
              </a:lnSpc>
            </a:pPr>
            <a:endParaRPr lang="sr-Cyrl-CS" sz="2800"/>
          </a:p>
          <a:p>
            <a:pPr>
              <a:lnSpc>
                <a:spcPct val="90000"/>
              </a:lnSpc>
            </a:pPr>
            <a:endParaRPr lang="sr-Cyrl-CS" sz="2800"/>
          </a:p>
          <a:p>
            <a:pPr>
              <a:lnSpc>
                <a:spcPct val="90000"/>
              </a:lnSpc>
              <a:buFontTx/>
              <a:buNone/>
            </a:pPr>
            <a:r>
              <a:rPr lang="sr-Cyrl-CS" sz="2800"/>
              <a:t>             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sr-Cyrl-CS" sz="2800"/>
              <a:t>                ј</a:t>
            </a:r>
            <a:r>
              <a:rPr lang="en-GB" sz="2800"/>
              <a:t>е</a:t>
            </a:r>
            <a:r>
              <a:rPr lang="sr-Cyrl-CS" sz="2800"/>
              <a:t> </a:t>
            </a:r>
            <a:r>
              <a:rPr lang="en-GB" sz="2800"/>
              <a:t>збир квадрат</a:t>
            </a:r>
            <a:r>
              <a:rPr lang="sr-Cyrl-CS" sz="2800"/>
              <a:t>а </a:t>
            </a:r>
            <a:r>
              <a:rPr lang="en-GB" sz="2800"/>
              <a:t>рангова за сва </a:t>
            </a:r>
            <a:r>
              <a:rPr lang="sr-Cyrl-CS" sz="2800"/>
              <a:t>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sr-Cyrl-CS" sz="2800"/>
              <a:t>                </a:t>
            </a:r>
            <a:r>
              <a:rPr lang="en-GB" sz="2800"/>
              <a:t>посматрања</a:t>
            </a:r>
            <a:r>
              <a:rPr lang="it-IT" sz="2800"/>
              <a:t>, </a:t>
            </a:r>
            <a:r>
              <a:rPr lang="en-GB" sz="2800"/>
              <a:t>односно за обе групе </a:t>
            </a:r>
            <a:endParaRPr lang="sr-Latn-CS" sz="2800"/>
          </a:p>
          <a:p>
            <a:pPr>
              <a:lnSpc>
                <a:spcPct val="90000"/>
              </a:lnSpc>
              <a:buFontTx/>
              <a:buNone/>
            </a:pPr>
            <a:endParaRPr lang="sr-Latn-CS" sz="2800"/>
          </a:p>
        </p:txBody>
      </p:sp>
      <p:sp>
        <p:nvSpPr>
          <p:cNvPr id="351236" name="Rectangle 4"/>
          <p:cNvSpPr>
            <a:spLocks noChangeArrowheads="1"/>
          </p:cNvSpPr>
          <p:nvPr/>
        </p:nvSpPr>
        <p:spPr bwMode="auto">
          <a:xfrm>
            <a:off x="0" y="31861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351237" name="Object 5"/>
          <p:cNvGraphicFramePr>
            <a:graphicFrameLocks noChangeAspect="1"/>
          </p:cNvGraphicFramePr>
          <p:nvPr/>
        </p:nvGraphicFramePr>
        <p:xfrm>
          <a:off x="889000" y="3121025"/>
          <a:ext cx="7072313" cy="1127125"/>
        </p:xfrm>
        <a:graphic>
          <a:graphicData uri="http://schemas.openxmlformats.org/presentationml/2006/ole">
            <p:oleObj spid="_x0000_s351237" name="Equation" r:id="rId4" imgW="3048000" imgH="482600" progId="">
              <p:embed/>
            </p:oleObj>
          </a:graphicData>
        </a:graphic>
      </p:graphicFrame>
      <p:sp>
        <p:nvSpPr>
          <p:cNvPr id="351238" name="Rectangle 6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351239" name="Object 7"/>
          <p:cNvGraphicFramePr>
            <a:graphicFrameLocks noChangeAspect="1"/>
          </p:cNvGraphicFramePr>
          <p:nvPr/>
        </p:nvGraphicFramePr>
        <p:xfrm>
          <a:off x="692150" y="4703763"/>
          <a:ext cx="1228725" cy="1257300"/>
        </p:xfrm>
        <a:graphic>
          <a:graphicData uri="http://schemas.openxmlformats.org/presentationml/2006/ole">
            <p:oleObj spid="_x0000_s351239" name="Equation" r:id="rId5" imgW="418918" imgH="431613" progId="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D15F4-E08F-4F2C-9055-410FC86A3F55}" type="slidenum">
              <a:rPr lang="en-US"/>
              <a:pPr/>
              <a:t>28</a:t>
            </a:fld>
            <a:endParaRPr lang="en-US"/>
          </a:p>
        </p:txBody>
      </p:sp>
      <p:sp>
        <p:nvSpPr>
          <p:cNvPr id="353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М</a:t>
            </a:r>
            <a:r>
              <a:rPr lang="it-IT"/>
              <a:t>ann-Whitney U </a:t>
            </a:r>
            <a:r>
              <a:rPr lang="sr-Cyrl-CS"/>
              <a:t>тест</a:t>
            </a:r>
            <a:endParaRPr lang="sr-Latn-CS"/>
          </a:p>
        </p:txBody>
      </p:sp>
      <p:sp>
        <p:nvSpPr>
          <p:cNvPr id="353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5000"/>
              </a:lnSpc>
            </a:pPr>
            <a:r>
              <a:rPr lang="sr-Latn-CS" sz="2000"/>
              <a:t>Мann-Whitney </a:t>
            </a:r>
            <a:r>
              <a:rPr lang="sr-Latn-CS" sz="2000" i="1"/>
              <a:t>U</a:t>
            </a:r>
            <a:r>
              <a:rPr lang="sr-Latn-CS" sz="2000"/>
              <a:t> </a:t>
            </a:r>
            <a:r>
              <a:rPr lang="en-GB" sz="2000"/>
              <a:t>тест је не</a:t>
            </a:r>
            <a:r>
              <a:rPr lang="it-IT" sz="2000"/>
              <a:t>-</a:t>
            </a:r>
            <a:r>
              <a:rPr lang="en-GB" sz="2000"/>
              <a:t>параметарск</a:t>
            </a:r>
            <a:r>
              <a:rPr lang="sr-Cyrl-CS" sz="2000"/>
              <a:t>и </a:t>
            </a:r>
            <a:r>
              <a:rPr lang="en-GB" sz="2000"/>
              <a:t>аналог </a:t>
            </a:r>
            <a:r>
              <a:rPr lang="sr-Latn-CS" sz="2000" i="1"/>
              <a:t>t</a:t>
            </a:r>
            <a:r>
              <a:rPr lang="sr-Latn-CS" sz="2000"/>
              <a:t> </a:t>
            </a:r>
            <a:r>
              <a:rPr lang="en-GB" sz="2000"/>
              <a:t>теста два узорка</a:t>
            </a:r>
            <a:endParaRPr lang="sr-Cyrl-CS" sz="2000"/>
          </a:p>
          <a:p>
            <a:pPr>
              <a:lnSpc>
                <a:spcPct val="95000"/>
              </a:lnSpc>
            </a:pPr>
            <a:r>
              <a:rPr lang="sr-Cyrl-CS" sz="2000"/>
              <a:t>П</a:t>
            </a:r>
            <a:r>
              <a:rPr lang="en-GB" sz="2000"/>
              <a:t>редност у односу на </a:t>
            </a:r>
            <a:r>
              <a:rPr lang="sr-Latn-CS" sz="2000" i="1"/>
              <a:t>t</a:t>
            </a:r>
            <a:r>
              <a:rPr lang="sr-Latn-CS" sz="2000"/>
              <a:t> </a:t>
            </a:r>
            <a:r>
              <a:rPr lang="en-GB" sz="2000"/>
              <a:t>тест је да јед</a:t>
            </a:r>
            <a:r>
              <a:rPr lang="sr-Cyrl-CS" sz="2000"/>
              <a:t>и</a:t>
            </a:r>
            <a:r>
              <a:rPr lang="en-GB" sz="2000"/>
              <a:t>на претпоставка о расподел</a:t>
            </a:r>
            <a:r>
              <a:rPr lang="sr-Cyrl-CS" sz="2000"/>
              <a:t>и </a:t>
            </a:r>
            <a:r>
              <a:rPr lang="en-GB" sz="2000"/>
              <a:t>података је да се посматрања могу </a:t>
            </a:r>
            <a:r>
              <a:rPr lang="sr-Cyrl-CS" sz="2000"/>
              <a:t>рангирати</a:t>
            </a:r>
          </a:p>
          <a:p>
            <a:pPr lvl="1">
              <a:lnSpc>
                <a:spcPct val="95000"/>
              </a:lnSpc>
            </a:pPr>
            <a:r>
              <a:rPr lang="en-GB" sz="1800"/>
              <a:t>за </a:t>
            </a:r>
            <a:r>
              <a:rPr lang="sr-Latn-CS" sz="1800" i="1"/>
              <a:t>t</a:t>
            </a:r>
            <a:r>
              <a:rPr lang="sr-Latn-CS" sz="1800"/>
              <a:t> </a:t>
            </a:r>
            <a:r>
              <a:rPr lang="en-GB" sz="1800"/>
              <a:t>тест морамо претпостав</a:t>
            </a:r>
            <a:r>
              <a:rPr lang="sr-Cyrl-CS" sz="1800"/>
              <a:t>и</a:t>
            </a:r>
            <a:r>
              <a:rPr lang="en-GB" sz="1800"/>
              <a:t>т</a:t>
            </a:r>
            <a:r>
              <a:rPr lang="sr-Cyrl-CS" sz="1800"/>
              <a:t>и </a:t>
            </a:r>
            <a:r>
              <a:rPr lang="en-GB" sz="1800"/>
              <a:t>да су подац</a:t>
            </a:r>
            <a:r>
              <a:rPr lang="sr-Cyrl-CS" sz="1800"/>
              <a:t>и из </a:t>
            </a:r>
            <a:r>
              <a:rPr lang="en-GB" sz="1800"/>
              <a:t>Нормал</a:t>
            </a:r>
            <a:r>
              <a:rPr lang="sr-Cyrl-CS" sz="1800"/>
              <a:t>не </a:t>
            </a:r>
            <a:r>
              <a:rPr lang="en-GB" sz="1800"/>
              <a:t>расподел</a:t>
            </a:r>
            <a:r>
              <a:rPr lang="sr-Cyrl-CS" sz="1800"/>
              <a:t>е </a:t>
            </a:r>
            <a:r>
              <a:rPr lang="en-GB" sz="1800"/>
              <a:t>са </a:t>
            </a:r>
            <a:r>
              <a:rPr lang="sr-Cyrl-CS" sz="1800"/>
              <a:t>униформном </a:t>
            </a:r>
            <a:r>
              <a:rPr lang="en-GB" sz="1800"/>
              <a:t>вар</a:t>
            </a:r>
            <a:r>
              <a:rPr lang="sr-Cyrl-CS" sz="1800"/>
              <a:t>и</a:t>
            </a:r>
            <a:r>
              <a:rPr lang="en-GB" sz="1800"/>
              <a:t>јансом</a:t>
            </a:r>
            <a:endParaRPr lang="sr-Cyrl-CS" sz="1800"/>
          </a:p>
          <a:p>
            <a:pPr>
              <a:lnSpc>
                <a:spcPct val="95000"/>
              </a:lnSpc>
            </a:pPr>
            <a:r>
              <a:rPr lang="en-GB" sz="2000"/>
              <a:t>За податке кој</a:t>
            </a:r>
            <a:r>
              <a:rPr lang="sr-Cyrl-CS" sz="2000"/>
              <a:t>и </a:t>
            </a:r>
            <a:r>
              <a:rPr lang="en-GB" sz="2000"/>
              <a:t>су </a:t>
            </a:r>
            <a:r>
              <a:rPr lang="sr-Cyrl-CS" sz="2000"/>
              <a:t>Н</a:t>
            </a:r>
            <a:r>
              <a:rPr lang="en-GB" sz="2000"/>
              <a:t>ормално расподељен</a:t>
            </a:r>
            <a:r>
              <a:rPr lang="sr-Cyrl-CS" sz="2000"/>
              <a:t>и</a:t>
            </a:r>
            <a:r>
              <a:rPr lang="it-IT" sz="2000"/>
              <a:t>, </a:t>
            </a:r>
            <a:r>
              <a:rPr lang="sr-Latn-CS" sz="2000" i="1"/>
              <a:t>U</a:t>
            </a:r>
            <a:r>
              <a:rPr lang="sr-Latn-CS" sz="2000"/>
              <a:t> </a:t>
            </a:r>
            <a:r>
              <a:rPr lang="en-GB" sz="2000"/>
              <a:t>тест је мање моћан од </a:t>
            </a:r>
            <a:r>
              <a:rPr lang="sr-Latn-CS" sz="2000" i="1"/>
              <a:t>t</a:t>
            </a:r>
            <a:r>
              <a:rPr lang="sr-Latn-CS" sz="2000"/>
              <a:t> </a:t>
            </a:r>
            <a:r>
              <a:rPr lang="en-GB" sz="2000"/>
              <a:t>тест</a:t>
            </a:r>
            <a:r>
              <a:rPr lang="sr-Cyrl-CS" sz="2000"/>
              <a:t>а</a:t>
            </a:r>
          </a:p>
          <a:p>
            <a:pPr lvl="1">
              <a:lnSpc>
                <a:spcPct val="95000"/>
              </a:lnSpc>
            </a:pPr>
            <a:r>
              <a:rPr lang="sr-Latn-CS" sz="1800" i="1"/>
              <a:t>t</a:t>
            </a:r>
            <a:r>
              <a:rPr lang="sr-Latn-CS" sz="1800"/>
              <a:t> </a:t>
            </a:r>
            <a:r>
              <a:rPr lang="en-GB" sz="1800"/>
              <a:t>тест</a:t>
            </a:r>
            <a:r>
              <a:rPr lang="it-IT" sz="1800"/>
              <a:t>, </a:t>
            </a:r>
            <a:r>
              <a:rPr lang="en-GB" sz="1800"/>
              <a:t>када је </a:t>
            </a:r>
            <a:r>
              <a:rPr lang="sr-Cyrl-CS" sz="1800"/>
              <a:t>и</a:t>
            </a:r>
            <a:r>
              <a:rPr lang="en-GB" sz="1800"/>
              <a:t>справан</a:t>
            </a:r>
            <a:r>
              <a:rPr lang="it-IT" sz="1800"/>
              <a:t>, </a:t>
            </a:r>
            <a:r>
              <a:rPr lang="en-GB" sz="1800"/>
              <a:t>може да откр</a:t>
            </a:r>
            <a:r>
              <a:rPr lang="sr-Cyrl-CS" sz="1800"/>
              <a:t>ије </a:t>
            </a:r>
            <a:r>
              <a:rPr lang="en-GB" sz="1800"/>
              <a:t>мање разл</a:t>
            </a:r>
            <a:r>
              <a:rPr lang="sr-Cyrl-CS" sz="1800"/>
              <a:t>и</a:t>
            </a:r>
            <a:r>
              <a:rPr lang="en-GB" sz="1800"/>
              <a:t>ке за дату вел</a:t>
            </a:r>
            <a:r>
              <a:rPr lang="sr-Cyrl-CS" sz="1800"/>
              <a:t>и</a:t>
            </a:r>
            <a:r>
              <a:rPr lang="en-GB" sz="1800"/>
              <a:t>ч</a:t>
            </a:r>
            <a:r>
              <a:rPr lang="sr-Cyrl-CS" sz="1800"/>
              <a:t>и</a:t>
            </a:r>
            <a:r>
              <a:rPr lang="en-GB" sz="1800"/>
              <a:t>ну узорка</a:t>
            </a:r>
            <a:endParaRPr lang="sr-Cyrl-CS" sz="1800"/>
          </a:p>
          <a:p>
            <a:pPr>
              <a:lnSpc>
                <a:spcPct val="95000"/>
              </a:lnSpc>
            </a:pPr>
            <a:r>
              <a:rPr lang="sr-Latn-CS" sz="2000" i="1"/>
              <a:t>U</a:t>
            </a:r>
            <a:r>
              <a:rPr lang="sr-Latn-CS" sz="2000"/>
              <a:t> </a:t>
            </a:r>
            <a:r>
              <a:rPr lang="en-GB" sz="2000"/>
              <a:t>тест је готово </a:t>
            </a:r>
            <a:r>
              <a:rPr lang="sr-Cyrl-CS" sz="2000"/>
              <a:t>и</a:t>
            </a:r>
            <a:r>
              <a:rPr lang="en-GB" sz="2000"/>
              <a:t>сто тол</a:t>
            </a:r>
            <a:r>
              <a:rPr lang="sr-Cyrl-CS" sz="2000"/>
              <a:t>и</a:t>
            </a:r>
            <a:r>
              <a:rPr lang="en-GB" sz="2000"/>
              <a:t>ко моћан за </a:t>
            </a:r>
            <a:r>
              <a:rPr lang="sr-Cyrl-CS" sz="2000"/>
              <a:t>осредње и </a:t>
            </a:r>
            <a:r>
              <a:rPr lang="en-GB" sz="2000"/>
              <a:t>вел</a:t>
            </a:r>
            <a:r>
              <a:rPr lang="sr-Cyrl-CS" sz="2000"/>
              <a:t>и</a:t>
            </a:r>
            <a:r>
              <a:rPr lang="en-GB" sz="2000"/>
              <a:t>ке узорке</a:t>
            </a:r>
            <a:r>
              <a:rPr lang="it-IT" sz="2000"/>
              <a:t>, </a:t>
            </a:r>
            <a:r>
              <a:rPr lang="en-GB" sz="2000"/>
              <a:t>а ова разл</a:t>
            </a:r>
            <a:r>
              <a:rPr lang="sr-Cyrl-CS" sz="2000"/>
              <a:t>и</a:t>
            </a:r>
            <a:r>
              <a:rPr lang="en-GB" sz="2000"/>
              <a:t>ка је важна само за мале узорке</a:t>
            </a:r>
            <a:endParaRPr lang="sr-Cyrl-CS" sz="2000"/>
          </a:p>
          <a:p>
            <a:pPr>
              <a:lnSpc>
                <a:spcPct val="95000"/>
              </a:lnSpc>
            </a:pPr>
            <a:r>
              <a:rPr lang="sr-Cyrl-CS" sz="2000"/>
              <a:t>З</a:t>
            </a:r>
            <a:r>
              <a:rPr lang="en-GB" sz="2000"/>
              <a:t>а врло мале узорке</a:t>
            </a:r>
            <a:r>
              <a:rPr lang="it-IT" sz="2000"/>
              <a:t>, </a:t>
            </a:r>
            <a:r>
              <a:rPr lang="en-GB" sz="2000"/>
              <a:t>на пр</a:t>
            </a:r>
            <a:r>
              <a:rPr lang="sr-Cyrl-CS" sz="2000"/>
              <a:t>и</a:t>
            </a:r>
            <a:r>
              <a:rPr lang="en-GB" sz="2000"/>
              <a:t>мер</a:t>
            </a:r>
            <a:r>
              <a:rPr lang="it-IT" sz="2000"/>
              <a:t>, </a:t>
            </a:r>
            <a:r>
              <a:rPr lang="en-GB" sz="2000"/>
              <a:t>две групе од тр</a:t>
            </a:r>
            <a:r>
              <a:rPr lang="sr-Cyrl-CS" sz="2000"/>
              <a:t>и </a:t>
            </a:r>
            <a:r>
              <a:rPr lang="en-GB" sz="2000"/>
              <a:t>посматрања</a:t>
            </a:r>
            <a:r>
              <a:rPr lang="it-IT" sz="2000"/>
              <a:t>, </a:t>
            </a:r>
            <a:endParaRPr lang="sr-Cyrl-CS" sz="2000"/>
          </a:p>
          <a:p>
            <a:pPr lvl="1">
              <a:lnSpc>
                <a:spcPct val="95000"/>
              </a:lnSpc>
            </a:pPr>
            <a:r>
              <a:rPr lang="en-GB" sz="1800"/>
              <a:t>тест је бескор</a:t>
            </a:r>
            <a:r>
              <a:rPr lang="sr-Cyrl-CS" sz="1800"/>
              <a:t>и</a:t>
            </a:r>
            <a:r>
              <a:rPr lang="en-GB" sz="1800"/>
              <a:t>стан пошто све могуће вредност</a:t>
            </a:r>
            <a:r>
              <a:rPr lang="sr-Cyrl-CS" sz="1800"/>
              <a:t>и</a:t>
            </a:r>
            <a:r>
              <a:rPr lang="sr-Cyrl-CS" sz="1800" i="1"/>
              <a:t> </a:t>
            </a:r>
            <a:r>
              <a:rPr lang="sr-Latn-CS" sz="1800" i="1"/>
              <a:t>U</a:t>
            </a:r>
            <a:r>
              <a:rPr lang="sr-Latn-CS" sz="1800"/>
              <a:t> </a:t>
            </a:r>
            <a:r>
              <a:rPr lang="sr-Cyrl-CS" sz="1800"/>
              <a:t>и</a:t>
            </a:r>
            <a:r>
              <a:rPr lang="en-GB" sz="1800"/>
              <a:t>мају вероватноћу </a:t>
            </a:r>
            <a:r>
              <a:rPr lang="sr-Cyrl-CS" sz="1800"/>
              <a:t>из</a:t>
            </a:r>
            <a:r>
              <a:rPr lang="en-GB" sz="1800"/>
              <a:t>над</a:t>
            </a:r>
            <a:r>
              <a:rPr lang="it-IT" sz="1800"/>
              <a:t> 0.05</a:t>
            </a:r>
            <a:endParaRPr lang="sr-Latn-CS" sz="18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FB6D0-D36E-4E53-A25F-883778977D62}" type="slidenum">
              <a:rPr lang="en-US"/>
              <a:pPr/>
              <a:t>29</a:t>
            </a:fld>
            <a:endParaRPr lang="en-US"/>
          </a:p>
        </p:txBody>
      </p:sp>
      <p:sp>
        <p:nvSpPr>
          <p:cNvPr id="355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М</a:t>
            </a:r>
            <a:r>
              <a:rPr lang="it-IT"/>
              <a:t>ann-Whitney U </a:t>
            </a:r>
            <a:r>
              <a:rPr lang="sr-Cyrl-CS"/>
              <a:t>тест</a:t>
            </a:r>
            <a:endParaRPr lang="sr-Latn-CS"/>
          </a:p>
        </p:txBody>
      </p:sp>
      <p:sp>
        <p:nvSpPr>
          <p:cNvPr id="355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r-Latn-CS" sz="2800"/>
              <a:t>Нулта хипотеза Мann-Whitney </a:t>
            </a:r>
            <a:r>
              <a:rPr lang="sr-Latn-CS" sz="2800" i="1"/>
              <a:t>U</a:t>
            </a:r>
            <a:r>
              <a:rPr lang="sr-Latn-CS" sz="2800"/>
              <a:t> тестa је </a:t>
            </a:r>
            <a:r>
              <a:rPr lang="sr-Cyrl-CS" sz="2800"/>
              <a:t>понекад</a:t>
            </a:r>
            <a:r>
              <a:rPr lang="sr-Latn-CS" sz="2800"/>
              <a:t> представљен</a:t>
            </a:r>
            <a:r>
              <a:rPr lang="sr-Cyrl-CS" sz="2800"/>
              <a:t>а</a:t>
            </a:r>
            <a:r>
              <a:rPr lang="sr-Latn-CS" sz="2800"/>
              <a:t> као да </a:t>
            </a:r>
            <a:r>
              <a:rPr lang="sr-Cyrl-CS" sz="2800"/>
              <a:t>популације</a:t>
            </a:r>
            <a:r>
              <a:rPr lang="sr-Latn-CS" sz="2800"/>
              <a:t> имају ист</a:t>
            </a:r>
            <a:r>
              <a:rPr lang="sr-Cyrl-CS" sz="2800"/>
              <a:t>у</a:t>
            </a:r>
            <a:r>
              <a:rPr lang="sr-Latn-CS" sz="2800"/>
              <a:t> медијан</a:t>
            </a:r>
            <a:r>
              <a:rPr lang="sr-Cyrl-CS" sz="2800"/>
              <a:t>у</a:t>
            </a:r>
          </a:p>
          <a:p>
            <a:pPr>
              <a:lnSpc>
                <a:spcPct val="90000"/>
              </a:lnSpc>
            </a:pPr>
            <a:r>
              <a:rPr lang="sr-Latn-CS" sz="2800"/>
              <a:t>Постоји чак интервал поверења за разлику између две медијане на основу Мann-Whitney </a:t>
            </a:r>
            <a:r>
              <a:rPr lang="sr-Latn-CS" sz="2800" i="1"/>
              <a:t>U</a:t>
            </a:r>
            <a:r>
              <a:rPr lang="sr-Latn-CS" sz="2800"/>
              <a:t> тестa (Campbell </a:t>
            </a:r>
            <a:r>
              <a:rPr lang="sr-Cyrl-CS" sz="2800"/>
              <a:t>и</a:t>
            </a:r>
            <a:r>
              <a:rPr lang="sr-Latn-CS" sz="2800"/>
              <a:t> Gardner 1989)</a:t>
            </a:r>
            <a:endParaRPr lang="sr-Cyrl-CS" sz="2800"/>
          </a:p>
          <a:p>
            <a:pPr lvl="1">
              <a:lnSpc>
                <a:spcPct val="90000"/>
              </a:lnSpc>
            </a:pPr>
            <a:r>
              <a:rPr lang="sr-Cyrl-CS" sz="2400"/>
              <a:t>т</a:t>
            </a:r>
            <a:r>
              <a:rPr lang="sr-Latn-CS" sz="2400"/>
              <a:t>о је изненађујуће, јер медијане нису укључене у израчунавање</a:t>
            </a:r>
            <a:endParaRPr lang="sr-Cyrl-CS" sz="2400"/>
          </a:p>
          <a:p>
            <a:pPr>
              <a:lnSpc>
                <a:spcPct val="90000"/>
              </a:lnSpc>
            </a:pPr>
            <a:r>
              <a:rPr lang="sr-Cyrl-CS" sz="2800"/>
              <a:t>М</a:t>
            </a:r>
            <a:r>
              <a:rPr lang="sr-Latn-CS" sz="2800"/>
              <a:t>ожемо имати две групе које се значајно разликују </a:t>
            </a:r>
            <a:r>
              <a:rPr lang="sr-Cyrl-CS" sz="2800"/>
              <a:t>и које </a:t>
            </a:r>
            <a:r>
              <a:rPr lang="sr-Latn-CS" sz="2800"/>
              <a:t>кори</a:t>
            </a:r>
            <a:r>
              <a:rPr lang="sr-Cyrl-CS" sz="2800"/>
              <a:t>шћењем </a:t>
            </a:r>
            <a:r>
              <a:rPr lang="sr-Latn-CS" sz="2800"/>
              <a:t>Мann-Whitney </a:t>
            </a:r>
            <a:r>
              <a:rPr lang="sr-Latn-CS" sz="2800" i="1"/>
              <a:t>U</a:t>
            </a:r>
            <a:r>
              <a:rPr lang="sr-Latn-CS" sz="2800"/>
              <a:t> тестa још увек имају ист</a:t>
            </a:r>
            <a:r>
              <a:rPr lang="sr-Cyrl-CS" sz="2800"/>
              <a:t>у</a:t>
            </a:r>
            <a:r>
              <a:rPr lang="sr-Latn-CS" sz="2800"/>
              <a:t> медијан</a:t>
            </a:r>
            <a:r>
              <a:rPr lang="sr-Cyrl-CS" sz="2800"/>
              <a:t>у</a:t>
            </a:r>
            <a:endParaRPr lang="sr-Latn-CS" sz="28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3147-31FA-40DF-9FC3-6E89E3ACA8D1}" type="slidenum">
              <a:rPr lang="en-US"/>
              <a:pPr/>
              <a:t>3</a:t>
            </a:fld>
            <a:endParaRPr lang="en-US"/>
          </a:p>
        </p:txBody>
      </p:sp>
      <p:sp>
        <p:nvSpPr>
          <p:cNvPr id="304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RS" smtClean="0"/>
              <a:t>Скале мерења</a:t>
            </a:r>
            <a:endParaRPr lang="sr-Latn-CS"/>
          </a:p>
        </p:txBody>
      </p:sp>
      <p:sp>
        <p:nvSpPr>
          <p:cNvPr id="304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sr-Cyrl-RS" sz="2400" smtClean="0"/>
              <a:t>На </a:t>
            </a:r>
            <a:r>
              <a:rPr lang="sr-Cyrl-RS" sz="2400" b="1" smtClean="0"/>
              <a:t>интервалној скали</a:t>
            </a:r>
            <a:r>
              <a:rPr lang="sr-Cyrl-RS" sz="2400" smtClean="0"/>
              <a:t> (interval scale), величина разлике између две вредности на скали има доследно значење</a:t>
            </a:r>
          </a:p>
          <a:p>
            <a:pPr lvl="1">
              <a:lnSpc>
                <a:spcPct val="150000"/>
              </a:lnSpc>
            </a:pPr>
            <a:r>
              <a:rPr lang="sr-Cyrl-RS" sz="2000" smtClean="0"/>
              <a:t>разлика у температури између 1°C и 2°C је иста као разлика између 31°C и 32°C</a:t>
            </a:r>
          </a:p>
          <a:p>
            <a:pPr lvl="1">
              <a:lnSpc>
                <a:spcPct val="150000"/>
              </a:lnSpc>
            </a:pPr>
            <a:r>
              <a:rPr lang="sr-Cyrl-RS" sz="2000" smtClean="0"/>
              <a:t>погодна је за непрекидне (континуалне) податке</a:t>
            </a:r>
            <a:endParaRPr lang="en-US" sz="2000" smtClean="0"/>
          </a:p>
          <a:p>
            <a:pPr>
              <a:lnSpc>
                <a:spcPct val="150000"/>
              </a:lnSpc>
            </a:pPr>
            <a:r>
              <a:rPr lang="it-IT" sz="2400" smtClean="0"/>
              <a:t>На </a:t>
            </a:r>
            <a:r>
              <a:rPr lang="it-IT" sz="2400" b="1" smtClean="0"/>
              <a:t>номиналној</a:t>
            </a:r>
            <a:r>
              <a:rPr lang="it-IT" sz="2400" smtClean="0"/>
              <a:t> </a:t>
            </a:r>
            <a:r>
              <a:rPr lang="it-IT" sz="2400" b="1" smtClean="0"/>
              <a:t>скали</a:t>
            </a:r>
            <a:r>
              <a:rPr lang="it-IT" sz="2400" smtClean="0"/>
              <a:t> </a:t>
            </a:r>
            <a:r>
              <a:rPr lang="sr-Cyrl-CS" sz="2400" smtClean="0"/>
              <a:t>(</a:t>
            </a:r>
            <a:r>
              <a:rPr lang="sr-Latn-CS" sz="2400" b="1" smtClean="0"/>
              <a:t>nominal scale</a:t>
            </a:r>
            <a:r>
              <a:rPr lang="sr-Cyrl-CS" sz="2400" smtClean="0"/>
              <a:t>) </a:t>
            </a:r>
            <a:r>
              <a:rPr lang="it-IT" sz="2400" smtClean="0"/>
              <a:t>имамо квалитативне или категори</a:t>
            </a:r>
            <a:r>
              <a:rPr lang="sr-Cyrl-CS" sz="2400" smtClean="0"/>
              <a:t>јске </a:t>
            </a:r>
            <a:r>
              <a:rPr lang="it-IT" sz="2400" smtClean="0"/>
              <a:t>променљиве, где су појединци груписани, али не и обавезно уређени</a:t>
            </a:r>
            <a:endParaRPr lang="sr-Cyrl-RS" sz="2400" smtClean="0"/>
          </a:p>
          <a:p>
            <a:pPr lvl="1">
              <a:lnSpc>
                <a:spcPct val="150000"/>
              </a:lnSpc>
            </a:pPr>
            <a:r>
              <a:rPr lang="sr-Cyrl-RS" sz="2000" smtClean="0"/>
              <a:t>б</a:t>
            </a:r>
            <a:r>
              <a:rPr lang="it-IT" sz="2000" smtClean="0"/>
              <a:t>оја очију је добар пример</a:t>
            </a:r>
            <a:endParaRPr lang="sr-Cyrl-RS" sz="2000" smtClean="0"/>
          </a:p>
          <a:p>
            <a:pPr lvl="1">
              <a:lnSpc>
                <a:spcPct val="150000"/>
              </a:lnSpc>
            </a:pPr>
            <a:r>
              <a:rPr lang="sr-Cyrl-RS" sz="2000" smtClean="0"/>
              <a:t>Користи се за </a:t>
            </a:r>
            <a:r>
              <a:rPr lang="it-IT" sz="2000" smtClean="0"/>
              <a:t>категори</a:t>
            </a:r>
            <a:r>
              <a:rPr lang="sr-Cyrl-CS" sz="2000" smtClean="0"/>
              <a:t>јске податке</a:t>
            </a:r>
            <a:endParaRPr lang="en-US" sz="2000" smtClean="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E62C4-2F0D-4F5F-8F9B-1EB53E300B9E}" type="slidenum">
              <a:rPr lang="en-US"/>
              <a:pPr/>
              <a:t>30</a:t>
            </a:fld>
            <a:endParaRPr lang="en-US"/>
          </a:p>
        </p:txBody>
      </p:sp>
      <p:sp>
        <p:nvSpPr>
          <p:cNvPr id="357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2200"/>
              <a:t>Учесталост расподеле броја чворова укључених у карцином дојке откривених скринингом и откривених у интервалима између скрининга (подаци </a:t>
            </a:r>
            <a:r>
              <a:rPr lang="sr-Latn-CS" sz="2200"/>
              <a:t>Мohammed Raja) </a:t>
            </a:r>
          </a:p>
        </p:txBody>
      </p:sp>
      <p:graphicFrame>
        <p:nvGraphicFramePr>
          <p:cNvPr id="357379" name="Object 3"/>
          <p:cNvGraphicFramePr>
            <a:graphicFrameLocks noChangeAspect="1"/>
          </p:cNvGraphicFramePr>
          <p:nvPr>
            <p:ph idx="1"/>
          </p:nvPr>
        </p:nvGraphicFramePr>
        <p:xfrm>
          <a:off x="2368550" y="1362075"/>
          <a:ext cx="3870325" cy="5053013"/>
        </p:xfrm>
        <a:graphic>
          <a:graphicData uri="http://schemas.openxmlformats.org/presentationml/2006/ole">
            <p:oleObj spid="_x0000_s357379" name="Document" r:id="rId4" imgW="6023700" imgH="5998787" progId="Word.Document.8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F1798-9D0E-4A8E-9337-A961CB1D9685}" type="slidenum">
              <a:rPr lang="en-US"/>
              <a:pPr/>
              <a:t>31</a:t>
            </a:fld>
            <a:endParaRPr lang="en-US"/>
          </a:p>
        </p:txBody>
      </p:sp>
      <p:sp>
        <p:nvSpPr>
          <p:cNvPr id="359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2200"/>
              <a:t>Учесталост расподеле броја чворова укључених у карцином дојке откривених скринингом и откривених у интервалима између скрининга (подаци </a:t>
            </a:r>
            <a:r>
              <a:rPr lang="sr-Latn-CS" sz="2200"/>
              <a:t>Мohammed Raja)</a:t>
            </a:r>
          </a:p>
        </p:txBody>
      </p:sp>
      <p:graphicFrame>
        <p:nvGraphicFramePr>
          <p:cNvPr id="359427" name="Object 3"/>
          <p:cNvGraphicFramePr>
            <a:graphicFrameLocks noChangeAspect="1"/>
          </p:cNvGraphicFramePr>
          <p:nvPr>
            <p:ph idx="1"/>
          </p:nvPr>
        </p:nvGraphicFramePr>
        <p:xfrm>
          <a:off x="2767013" y="1336675"/>
          <a:ext cx="3659187" cy="5078413"/>
        </p:xfrm>
        <a:graphic>
          <a:graphicData uri="http://schemas.openxmlformats.org/presentationml/2006/ole">
            <p:oleObj spid="_x0000_s359427" name="Document" r:id="rId4" imgW="6023700" imgH="6331413" progId="Word.Document.8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34029-F08B-418E-A332-329649CE4C13}" type="slidenum">
              <a:rPr lang="en-US"/>
              <a:pPr/>
              <a:t>32</a:t>
            </a:fld>
            <a:endParaRPr lang="en-US"/>
          </a:p>
        </p:txBody>
      </p:sp>
      <p:sp>
        <p:nvSpPr>
          <p:cNvPr id="361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М</a:t>
            </a:r>
            <a:r>
              <a:rPr lang="it-IT"/>
              <a:t>ann-Whitney U </a:t>
            </a:r>
            <a:r>
              <a:rPr lang="sr-Cyrl-CS"/>
              <a:t>тест</a:t>
            </a:r>
            <a:endParaRPr lang="sr-Latn-CS"/>
          </a:p>
        </p:txBody>
      </p:sp>
      <p:sp>
        <p:nvSpPr>
          <p:cNvPr id="361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 sz="2000"/>
              <a:t>Ако не правимо претпоставке, можемо тестира</a:t>
            </a:r>
            <a:r>
              <a:rPr lang="sr-Cyrl-CS" sz="2000"/>
              <a:t>ти н</a:t>
            </a:r>
            <a:r>
              <a:rPr lang="sr-Latn-CS" sz="2000"/>
              <a:t>улт</a:t>
            </a:r>
            <a:r>
              <a:rPr lang="sr-Cyrl-CS" sz="2000"/>
              <a:t>у</a:t>
            </a:r>
            <a:r>
              <a:rPr lang="sr-Latn-CS" sz="2000"/>
              <a:t> хипотез</a:t>
            </a:r>
            <a:r>
              <a:rPr lang="sr-Cyrl-CS" sz="2000"/>
              <a:t>у</a:t>
            </a:r>
          </a:p>
          <a:p>
            <a:pPr lvl="1"/>
            <a:r>
              <a:rPr lang="sr-Latn-CS" sz="1600"/>
              <a:t>да је вероватноћа да ће члан прве </a:t>
            </a:r>
            <a:r>
              <a:rPr lang="sr-Cyrl-CS" sz="1600"/>
              <a:t>популације изабран случајно прекорачити </a:t>
            </a:r>
            <a:r>
              <a:rPr lang="sr-Latn-CS" sz="1600"/>
              <a:t>члан</a:t>
            </a:r>
            <a:r>
              <a:rPr lang="sr-Cyrl-CS" sz="1600"/>
              <a:t>а друге популације изабраног случајно, </a:t>
            </a:r>
            <a:r>
              <a:rPr lang="sr-Latn-CS" sz="1600"/>
              <a:t>једна половина</a:t>
            </a:r>
            <a:endParaRPr lang="sr-Cyrl-CS" sz="1600"/>
          </a:p>
          <a:p>
            <a:r>
              <a:rPr lang="sr-Latn-CS" sz="2000"/>
              <a:t>Неки људи </a:t>
            </a:r>
            <a:r>
              <a:rPr lang="sr-Cyrl-CS" sz="2000"/>
              <a:t>бирају</a:t>
            </a:r>
            <a:r>
              <a:rPr lang="sr-Latn-CS" sz="2000"/>
              <a:t> да </a:t>
            </a:r>
            <a:r>
              <a:rPr lang="sr-Cyrl-CS" sz="2000"/>
              <a:t>праве </a:t>
            </a:r>
            <a:r>
              <a:rPr lang="sr-Latn-CS" sz="2000"/>
              <a:t>претпоставк</a:t>
            </a:r>
            <a:r>
              <a:rPr lang="sr-Cyrl-CS" sz="2000"/>
              <a:t>у</a:t>
            </a:r>
            <a:r>
              <a:rPr lang="sr-Latn-CS" sz="2000"/>
              <a:t> о </a:t>
            </a:r>
            <a:r>
              <a:rPr lang="sr-Cyrl-CS" sz="2000"/>
              <a:t>расподелама</a:t>
            </a:r>
            <a:r>
              <a:rPr lang="sr-Latn-CS" sz="2000"/>
              <a:t>: да имају исти облик и разликују се само у </a:t>
            </a:r>
            <a:r>
              <a:rPr lang="sr-Cyrl-CS" sz="2000"/>
              <a:t>положају</a:t>
            </a:r>
            <a:r>
              <a:rPr lang="sr-Latn-CS" sz="2000"/>
              <a:t> </a:t>
            </a:r>
            <a:endParaRPr lang="sr-Cyrl-CS" sz="2000"/>
          </a:p>
          <a:p>
            <a:pPr lvl="1"/>
            <a:r>
              <a:rPr lang="sr-Cyrl-CS" sz="1600"/>
              <a:t>а</a:t>
            </a:r>
            <a:r>
              <a:rPr lang="sr-Latn-CS" sz="1600"/>
              <a:t>ко је ова претпоставка тачна, </a:t>
            </a:r>
            <a:r>
              <a:rPr lang="sr-Cyrl-CS" sz="1600"/>
              <a:t>онда </a:t>
            </a:r>
            <a:r>
              <a:rPr lang="sr-Latn-CS" sz="1600"/>
              <a:t>ако </a:t>
            </a:r>
            <a:r>
              <a:rPr lang="sr-Cyrl-CS" sz="1600"/>
              <a:t>су </a:t>
            </a:r>
            <a:r>
              <a:rPr lang="sr-Latn-CS" sz="1600"/>
              <a:t>расподеле различите медијане </a:t>
            </a:r>
            <a:r>
              <a:rPr lang="sr-Cyrl-CS" sz="1600"/>
              <a:t>морају бити </a:t>
            </a:r>
            <a:r>
              <a:rPr lang="sr-Latn-CS" sz="1600"/>
              <a:t>различите</a:t>
            </a:r>
            <a:endParaRPr lang="sr-Cyrl-CS" sz="1600"/>
          </a:p>
          <a:p>
            <a:pPr lvl="1"/>
            <a:r>
              <a:rPr lang="sr-Cyrl-CS" sz="1600"/>
              <a:t>средина</a:t>
            </a:r>
            <a:r>
              <a:rPr lang="sr-Latn-CS" sz="1600"/>
              <a:t> мора да се разликуј</a:t>
            </a:r>
            <a:r>
              <a:rPr lang="sr-Cyrl-CS" sz="1600"/>
              <a:t>е</a:t>
            </a:r>
            <a:r>
              <a:rPr lang="sr-Latn-CS" sz="1600"/>
              <a:t> за исти износ</a:t>
            </a:r>
            <a:endParaRPr lang="sr-Cyrl-CS" sz="1600"/>
          </a:p>
          <a:p>
            <a:r>
              <a:rPr lang="sr-Cyrl-CS" sz="2000"/>
              <a:t>А</a:t>
            </a:r>
            <a:r>
              <a:rPr lang="sr-Latn-CS" sz="2000"/>
              <a:t>ко је </a:t>
            </a:r>
            <a:r>
              <a:rPr lang="sr-Cyrl-CS" sz="2000"/>
              <a:t>ово тачно тада варијансе</a:t>
            </a:r>
            <a:r>
              <a:rPr lang="sr-Latn-CS" sz="2000"/>
              <a:t> морају бити ист</a:t>
            </a:r>
            <a:r>
              <a:rPr lang="sr-Cyrl-CS" sz="2000"/>
              <a:t>е</a:t>
            </a:r>
            <a:r>
              <a:rPr lang="sr-Latn-CS" sz="2000"/>
              <a:t> у две популације</a:t>
            </a:r>
            <a:endParaRPr lang="sr-Cyrl-CS" sz="2000"/>
          </a:p>
          <a:p>
            <a:r>
              <a:rPr lang="sr-Cyrl-CS" sz="2000"/>
              <a:t>М</a:t>
            </a:r>
            <a:r>
              <a:rPr lang="sr-Latn-CS" sz="2000"/>
              <a:t>ало је вероватно да </a:t>
            </a:r>
            <a:r>
              <a:rPr lang="sr-Cyrl-CS" sz="2000"/>
              <a:t>би</a:t>
            </a:r>
            <a:r>
              <a:rPr lang="sr-Latn-CS" sz="2000"/>
              <a:t>смо добили ово ако расподела није </a:t>
            </a:r>
            <a:r>
              <a:rPr lang="sr-Cyrl-CS" sz="2000"/>
              <a:t>била Н</a:t>
            </a:r>
            <a:r>
              <a:rPr lang="sr-Latn-CS" sz="2000"/>
              <a:t>ормалн</a:t>
            </a:r>
            <a:r>
              <a:rPr lang="sr-Cyrl-CS" sz="2000"/>
              <a:t>а</a:t>
            </a:r>
          </a:p>
          <a:p>
            <a:pPr lvl="1"/>
            <a:r>
              <a:rPr lang="sr-Cyrl-CS" sz="1600"/>
              <a:t>п</a:t>
            </a:r>
            <a:r>
              <a:rPr lang="sr-Latn-CS" sz="1600"/>
              <a:t>од овом претпоставком Мann-Whitney </a:t>
            </a:r>
            <a:r>
              <a:rPr lang="sr-Latn-CS" sz="1600" i="1"/>
              <a:t>U</a:t>
            </a:r>
            <a:r>
              <a:rPr lang="sr-Latn-CS" sz="1600"/>
              <a:t> тест</a:t>
            </a:r>
            <a:r>
              <a:rPr lang="sr-Cyrl-CS" sz="1600"/>
              <a:t>а </a:t>
            </a:r>
            <a:r>
              <a:rPr lang="sr-Latn-CS" sz="1600"/>
              <a:t>ће ретко бити важећ</a:t>
            </a:r>
            <a:r>
              <a:rPr lang="sr-Cyrl-CS" sz="1600"/>
              <a:t>и</a:t>
            </a:r>
            <a:r>
              <a:rPr lang="sr-Latn-CS" sz="1600"/>
              <a:t> ако</a:t>
            </a:r>
            <a:r>
              <a:rPr lang="sr-Latn-CS" sz="1600" i="1"/>
              <a:t> t</a:t>
            </a:r>
            <a:r>
              <a:rPr lang="sr-Latn-CS" sz="1600"/>
              <a:t> тест два узорка није такође валидан</a:t>
            </a:r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7C84D-1CAA-422D-A518-1C546E7C1A4D}" type="slidenum">
              <a:rPr lang="en-US"/>
              <a:pPr/>
              <a:t>33</a:t>
            </a:fld>
            <a:endParaRPr lang="en-US"/>
          </a:p>
        </p:txBody>
      </p:sp>
      <p:sp>
        <p:nvSpPr>
          <p:cNvPr id="363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М</a:t>
            </a:r>
            <a:r>
              <a:rPr lang="it-IT"/>
              <a:t>ann-Whitney U </a:t>
            </a:r>
            <a:r>
              <a:rPr lang="sr-Cyrl-CS"/>
              <a:t>тест</a:t>
            </a:r>
            <a:endParaRPr lang="sr-Latn-CS"/>
          </a:p>
        </p:txBody>
      </p:sp>
      <p:sp>
        <p:nvSpPr>
          <p:cNvPr id="363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 sz="2600"/>
              <a:t>Wilcoxon-ов тест упарених </a:t>
            </a:r>
            <a:r>
              <a:rPr lang="sr-Cyrl-CS" sz="2600"/>
              <a:t>п</a:t>
            </a:r>
            <a:r>
              <a:rPr lang="sr-Latn-CS" sz="2600"/>
              <a:t>арова и Kendall </a:t>
            </a:r>
            <a:r>
              <a:rPr lang="sr-Cyrl-CS" sz="2600"/>
              <a:t>Тау тест</a:t>
            </a:r>
          </a:p>
          <a:p>
            <a:pPr lvl="1"/>
            <a:r>
              <a:rPr lang="sr-Latn-CS" sz="2200"/>
              <a:t>различите верзије Мann-Whitney </a:t>
            </a:r>
            <a:r>
              <a:rPr lang="sr-Latn-CS" sz="2200" i="1"/>
              <a:t>U</a:t>
            </a:r>
            <a:r>
              <a:rPr lang="sr-Latn-CS" sz="2200"/>
              <a:t> тест</a:t>
            </a:r>
            <a:r>
              <a:rPr lang="sr-Cyrl-CS" sz="2200"/>
              <a:t>а</a:t>
            </a:r>
          </a:p>
          <a:p>
            <a:r>
              <a:rPr lang="sr-Latn-CS" sz="2600"/>
              <a:t>Тест статистике и табеле нису исте, </a:t>
            </a:r>
            <a:r>
              <a:rPr lang="sr-Cyrl-CS" sz="2600"/>
              <a:t>и</a:t>
            </a:r>
            <a:r>
              <a:rPr lang="sr-Latn-CS" sz="2600"/>
              <a:t> корисник мора</a:t>
            </a:r>
            <a:endParaRPr lang="sr-Cyrl-CS" sz="2600"/>
          </a:p>
          <a:p>
            <a:pPr lvl="1"/>
            <a:r>
              <a:rPr lang="sr-Latn-CS" sz="2200"/>
              <a:t>бити веома опрез</a:t>
            </a:r>
            <a:r>
              <a:rPr lang="sr-Cyrl-CS" sz="2200"/>
              <a:t>а</a:t>
            </a:r>
            <a:r>
              <a:rPr lang="sr-Latn-CS" sz="2200"/>
              <a:t>н да израчунавање тест</a:t>
            </a:r>
            <a:r>
              <a:rPr lang="sr-Cyrl-CS" sz="2200"/>
              <a:t> статистике</a:t>
            </a:r>
            <a:r>
              <a:rPr lang="sr-Latn-CS" sz="2200"/>
              <a:t> кој</a:t>
            </a:r>
            <a:r>
              <a:rPr lang="sr-Cyrl-CS" sz="2200"/>
              <a:t>а</a:t>
            </a:r>
            <a:r>
              <a:rPr lang="sr-Latn-CS" sz="2200"/>
              <a:t> се користи одговара табелу на коју се односи</a:t>
            </a:r>
            <a:endParaRPr lang="sr-Cyrl-CS" sz="2200"/>
          </a:p>
          <a:p>
            <a:r>
              <a:rPr lang="sr-Cyrl-CS" sz="2600"/>
              <a:t>Н</a:t>
            </a:r>
            <a:r>
              <a:rPr lang="sr-Latn-CS" sz="2600"/>
              <a:t>ек</a:t>
            </a:r>
            <a:r>
              <a:rPr lang="sr-Cyrl-CS" sz="2600"/>
              <a:t>е</a:t>
            </a:r>
            <a:r>
              <a:rPr lang="sr-Latn-CS" sz="2600"/>
              <a:t> </a:t>
            </a:r>
            <a:r>
              <a:rPr lang="sr-Cyrl-CS" sz="2600"/>
              <a:t>су </a:t>
            </a:r>
            <a:r>
              <a:rPr lang="sr-Latn-CS" sz="2600"/>
              <a:t>тако </a:t>
            </a:r>
            <a:r>
              <a:rPr lang="sr-Cyrl-CS" sz="2600"/>
              <a:t>направљене</a:t>
            </a:r>
            <a:r>
              <a:rPr lang="sr-Latn-CS" sz="2600"/>
              <a:t> да за значајн</a:t>
            </a:r>
            <a:r>
              <a:rPr lang="sr-Cyrl-CS" sz="2600"/>
              <a:t>у</a:t>
            </a:r>
            <a:r>
              <a:rPr lang="sr-Latn-CS" sz="2600"/>
              <a:t> разлик</a:t>
            </a:r>
            <a:r>
              <a:rPr lang="sr-Cyrl-CS" sz="2600"/>
              <a:t>у, </a:t>
            </a:r>
            <a:r>
              <a:rPr lang="sr-Latn-CS" sz="2600" i="1"/>
              <a:t>U</a:t>
            </a:r>
            <a:r>
              <a:rPr lang="sr-Latn-CS" sz="2600"/>
              <a:t> мора бити мањ</a:t>
            </a:r>
            <a:r>
              <a:rPr lang="sr-Cyrl-CS" sz="2600"/>
              <a:t>е</a:t>
            </a:r>
            <a:r>
              <a:rPr lang="sr-Latn-CS" sz="2600"/>
              <a:t> или једнак</a:t>
            </a:r>
            <a:r>
              <a:rPr lang="sr-Cyrl-CS" sz="2600"/>
              <a:t>о</a:t>
            </a:r>
            <a:r>
              <a:rPr lang="sr-Latn-CS" sz="2600"/>
              <a:t> табеларно</a:t>
            </a:r>
            <a:r>
              <a:rPr lang="sr-Cyrl-CS" sz="2600"/>
              <a:t>ј</a:t>
            </a:r>
            <a:r>
              <a:rPr lang="sr-Latn-CS" sz="2600"/>
              <a:t> вредност</a:t>
            </a:r>
            <a:r>
              <a:rPr lang="sr-Cyrl-CS" sz="2600"/>
              <a:t>и</a:t>
            </a:r>
            <a:r>
              <a:rPr lang="sr-Latn-CS" sz="2600"/>
              <a:t> </a:t>
            </a:r>
            <a:endParaRPr lang="sr-Cyrl-CS" sz="2600"/>
          </a:p>
          <a:p>
            <a:pPr lvl="1"/>
            <a:r>
              <a:rPr lang="sr-Latn-CS" sz="2200"/>
              <a:t>за друге</a:t>
            </a:r>
            <a:r>
              <a:rPr lang="sr-Cyrl-CS" sz="2200"/>
              <a:t> табеле </a:t>
            </a:r>
            <a:r>
              <a:rPr lang="sr-Latn-CS" sz="2200" i="1"/>
              <a:t>U</a:t>
            </a:r>
            <a:r>
              <a:rPr lang="sr-Latn-CS" sz="2200"/>
              <a:t> мора бити </a:t>
            </a:r>
            <a:r>
              <a:rPr lang="sr-Cyrl-CS" sz="2200"/>
              <a:t>стриктно</a:t>
            </a:r>
            <a:r>
              <a:rPr lang="sr-Latn-CS" sz="2200"/>
              <a:t> мањ</a:t>
            </a:r>
            <a:r>
              <a:rPr lang="sr-Cyrl-CS" sz="2200"/>
              <a:t>е</a:t>
            </a:r>
            <a:r>
              <a:rPr lang="sr-Latn-CS" sz="2200"/>
              <a:t> од табеларн</a:t>
            </a:r>
            <a:r>
              <a:rPr lang="sr-Cyrl-CS" sz="2200"/>
              <a:t>е</a:t>
            </a:r>
            <a:r>
              <a:rPr lang="sr-Latn-CS" sz="2200"/>
              <a:t> вредност</a:t>
            </a:r>
            <a:r>
              <a:rPr lang="sr-Cyrl-CS" sz="2200"/>
              <a:t>и</a:t>
            </a:r>
            <a:endParaRPr lang="sr-Latn-CS" sz="22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B1780-36F5-4F44-BAA3-75F90E55461C}" type="slidenum">
              <a:rPr lang="en-US"/>
              <a:pPr/>
              <a:t>34</a:t>
            </a:fld>
            <a:endParaRPr lang="en-US"/>
          </a:p>
        </p:txBody>
      </p:sp>
      <p:sp>
        <p:nvSpPr>
          <p:cNvPr id="365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3600"/>
              <a:t>Wilcoxon</a:t>
            </a:r>
            <a:r>
              <a:rPr lang="sr-Cyrl-CS" sz="3600"/>
              <a:t>-ов те</a:t>
            </a:r>
            <a:r>
              <a:rPr lang="en-GB" sz="3600"/>
              <a:t>ст </a:t>
            </a:r>
            <a:r>
              <a:rPr lang="sr-Cyrl-CS" sz="3600"/>
              <a:t>упарених (</a:t>
            </a:r>
            <a:r>
              <a:rPr lang="en-GB" sz="3600"/>
              <a:t>екв</a:t>
            </a:r>
            <a:r>
              <a:rPr lang="sr-Cyrl-CS" sz="3600"/>
              <a:t>и</a:t>
            </a:r>
            <a:r>
              <a:rPr lang="en-GB" sz="3600"/>
              <a:t>валентн</a:t>
            </a:r>
            <a:r>
              <a:rPr lang="sr-Cyrl-CS" sz="3600"/>
              <a:t>и</a:t>
            </a:r>
            <a:r>
              <a:rPr lang="en-GB" sz="3600"/>
              <a:t>х</a:t>
            </a:r>
            <a:r>
              <a:rPr lang="sr-Cyrl-CS" sz="3600"/>
              <a:t>) </a:t>
            </a:r>
            <a:r>
              <a:rPr lang="en-GB" sz="3600"/>
              <a:t>парова</a:t>
            </a:r>
            <a:r>
              <a:rPr lang="sr-Latn-CS" sz="3600"/>
              <a:t> </a:t>
            </a:r>
          </a:p>
        </p:txBody>
      </p:sp>
      <p:sp>
        <p:nvSpPr>
          <p:cNvPr id="365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/>
              <a:t>Он је</a:t>
            </a:r>
            <a:r>
              <a:rPr lang="en-GB"/>
              <a:t> аналог упареног </a:t>
            </a:r>
            <a:r>
              <a:rPr lang="sr-Latn-CS" i="1"/>
              <a:t>t</a:t>
            </a:r>
            <a:r>
              <a:rPr lang="sr-Latn-CS"/>
              <a:t> </a:t>
            </a:r>
            <a:r>
              <a:rPr lang="en-GB"/>
              <a:t>теста</a:t>
            </a:r>
            <a:endParaRPr lang="sr-Cyrl-CS"/>
          </a:p>
          <a:p>
            <a:r>
              <a:rPr lang="en-GB"/>
              <a:t>Имамо узорак измерен </a:t>
            </a:r>
            <a:r>
              <a:rPr lang="sr-Cyrl-CS"/>
              <a:t>под </a:t>
            </a:r>
            <a:r>
              <a:rPr lang="en-GB"/>
              <a:t>два услова</a:t>
            </a:r>
            <a:endParaRPr lang="sr-Cyrl-CS"/>
          </a:p>
          <a:p>
            <a:pPr lvl="1"/>
            <a:r>
              <a:rPr lang="en-GB"/>
              <a:t>нулта хипотеза је да не постоји тенденција да исход под једним условом буде већи или мањи од исход</a:t>
            </a:r>
            <a:r>
              <a:rPr lang="sr-Cyrl-CS"/>
              <a:t>а под другим условом</a:t>
            </a:r>
          </a:p>
          <a:p>
            <a:pPr lvl="1"/>
            <a:r>
              <a:rPr lang="en-GB"/>
              <a:t>Алтернативна хипотеза је да исход под једним условом</a:t>
            </a:r>
            <a:r>
              <a:rPr lang="sr-Latn-CS"/>
              <a:t>, </a:t>
            </a:r>
            <a:r>
              <a:rPr lang="en-GB"/>
              <a:t>тежи да буде већи или мањи од другог исход</a:t>
            </a:r>
            <a:r>
              <a:rPr lang="sr-Cyrl-CS"/>
              <a:t>а</a:t>
            </a:r>
            <a:endParaRPr lang="sr-Latn-CS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0FCD-04DE-449B-9893-827F7B53396A}" type="slidenum">
              <a:rPr lang="en-US"/>
              <a:pPr/>
              <a:t>35</a:t>
            </a:fld>
            <a:endParaRPr lang="en-US"/>
          </a:p>
        </p:txBody>
      </p:sp>
      <p:sp>
        <p:nvSpPr>
          <p:cNvPr id="367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sz="2200"/>
              <a:t>Резултати испитивања пронеталола за превенцију ангине пекторис </a:t>
            </a:r>
            <a:r>
              <a:rPr lang="sr-Latn-CS" sz="2200"/>
              <a:t>(Prиtchard </a:t>
            </a:r>
            <a:r>
              <a:rPr lang="sr-Latn-CS" sz="2200" i="1"/>
              <a:t>et al.</a:t>
            </a:r>
            <a:r>
              <a:rPr lang="sr-Latn-CS" sz="2200"/>
              <a:t> 1963), </a:t>
            </a:r>
            <a:r>
              <a:rPr lang="sr-Cyrl-CS" sz="2200"/>
              <a:t>п</a:t>
            </a:r>
            <a:r>
              <a:rPr lang="it-IT" sz="2200"/>
              <a:t>о реду рангова разлика</a:t>
            </a:r>
            <a:r>
              <a:rPr lang="sr-Latn-CS" sz="2200"/>
              <a:t> </a:t>
            </a:r>
          </a:p>
        </p:txBody>
      </p:sp>
      <p:graphicFrame>
        <p:nvGraphicFramePr>
          <p:cNvPr id="367619" name="Object 3"/>
          <p:cNvGraphicFramePr>
            <a:graphicFrameLocks noChangeAspect="1"/>
          </p:cNvGraphicFramePr>
          <p:nvPr>
            <p:ph idx="1"/>
          </p:nvPr>
        </p:nvGraphicFramePr>
        <p:xfrm>
          <a:off x="2271713" y="1363663"/>
          <a:ext cx="4506912" cy="5049837"/>
        </p:xfrm>
        <a:graphic>
          <a:graphicData uri="http://schemas.openxmlformats.org/presentationml/2006/ole">
            <p:oleObj spid="_x0000_s367619" name="Document" r:id="rId4" imgW="6077641" imgH="7002065" progId="Word.Document.8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303A4-9767-484D-8DB1-7FFEB1A6D595}" type="slidenum">
              <a:rPr lang="en-US"/>
              <a:pPr/>
              <a:t>36</a:t>
            </a:fld>
            <a:endParaRPr lang="en-US"/>
          </a:p>
        </p:txBody>
      </p:sp>
      <p:sp>
        <p:nvSpPr>
          <p:cNvPr id="3696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М</a:t>
            </a:r>
            <a:r>
              <a:rPr lang="it-IT" sz="3600"/>
              <a:t>ann- </a:t>
            </a:r>
            <a:r>
              <a:rPr lang="sr-Latn-CS" sz="3600"/>
              <a:t>Wilcoxon</a:t>
            </a:r>
            <a:r>
              <a:rPr lang="sr-Cyrl-CS" sz="3600"/>
              <a:t>-ов те</a:t>
            </a:r>
            <a:r>
              <a:rPr lang="en-GB" sz="3600"/>
              <a:t>ст </a:t>
            </a:r>
            <a:r>
              <a:rPr lang="sr-Cyrl-CS" sz="3600"/>
              <a:t>упарених (</a:t>
            </a:r>
            <a:r>
              <a:rPr lang="en-GB" sz="3600"/>
              <a:t>екв</a:t>
            </a:r>
            <a:r>
              <a:rPr lang="sr-Cyrl-CS" sz="3600"/>
              <a:t>и</a:t>
            </a:r>
            <a:r>
              <a:rPr lang="en-GB" sz="3600"/>
              <a:t>валентн</a:t>
            </a:r>
            <a:r>
              <a:rPr lang="sr-Cyrl-CS" sz="3600"/>
              <a:t>и</a:t>
            </a:r>
            <a:r>
              <a:rPr lang="en-GB" sz="3600"/>
              <a:t>х</a:t>
            </a:r>
            <a:r>
              <a:rPr lang="sr-Cyrl-CS" sz="3600"/>
              <a:t>) </a:t>
            </a:r>
            <a:r>
              <a:rPr lang="en-GB" sz="3600"/>
              <a:t>паров</a:t>
            </a:r>
            <a:r>
              <a:rPr lang="sr-Cyrl-CS" sz="3600"/>
              <a:t>а</a:t>
            </a:r>
            <a:endParaRPr lang="sr-Latn-CS" sz="3600"/>
          </a:p>
        </p:txBody>
      </p:sp>
      <p:sp>
        <p:nvSpPr>
          <p:cNvPr id="369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 sz="2400"/>
              <a:t>Рангирамо </a:t>
            </a:r>
            <a:r>
              <a:rPr lang="it-IT" sz="2400"/>
              <a:t>разлике по</a:t>
            </a:r>
            <a:r>
              <a:rPr lang="sr-Cyrl-CS" sz="2400"/>
              <a:t> њиховим </a:t>
            </a:r>
            <a:r>
              <a:rPr lang="it-IT" sz="2400"/>
              <a:t>апсолутним вредностима, </a:t>
            </a:r>
            <a:r>
              <a:rPr lang="sr-Cyrl-CS" sz="2400"/>
              <a:t>т</a:t>
            </a:r>
            <a:r>
              <a:rPr lang="it-IT" sz="2400"/>
              <a:t>ј. игноришући знак</a:t>
            </a:r>
            <a:endParaRPr lang="sr-Cyrl-CS" sz="2400"/>
          </a:p>
          <a:p>
            <a:r>
              <a:rPr lang="sr-Cyrl-CS" sz="2400"/>
              <a:t>В</a:t>
            </a:r>
            <a:r>
              <a:rPr lang="it-IT" sz="2400"/>
              <a:t>езан</a:t>
            </a:r>
            <a:r>
              <a:rPr lang="sr-Cyrl-CS" sz="2400"/>
              <a:t>а посматрања </a:t>
            </a:r>
            <a:r>
              <a:rPr lang="it-IT" sz="2400"/>
              <a:t>да</a:t>
            </a:r>
            <a:r>
              <a:rPr lang="sr-Cyrl-CS" sz="2400"/>
              <a:t>ју </a:t>
            </a:r>
            <a:r>
              <a:rPr lang="it-IT" sz="2400"/>
              <a:t>просечне вредности њихових рангова</a:t>
            </a:r>
            <a:endParaRPr lang="sr-Cyrl-CS" sz="2400"/>
          </a:p>
          <a:p>
            <a:r>
              <a:rPr lang="sr-Cyrl-CS" sz="2400"/>
              <a:t>Сабирамо </a:t>
            </a:r>
            <a:r>
              <a:rPr lang="it-IT" sz="2400"/>
              <a:t>рангове позитивних разлика, 67, и рангове негативних разлика, 11</a:t>
            </a:r>
            <a:endParaRPr lang="sr-Cyrl-CS" sz="2400"/>
          </a:p>
          <a:p>
            <a:r>
              <a:rPr lang="it-IT" sz="2400"/>
              <a:t>Да је нулта хипотеза тачна и да нема разлике, збир рангова за позитивне и негативне разлике </a:t>
            </a:r>
            <a:r>
              <a:rPr lang="sr-Cyrl-CS" sz="2400"/>
              <a:t>би био</a:t>
            </a:r>
            <a:r>
              <a:rPr lang="it-IT" sz="2400"/>
              <a:t> отприлике исти, једнак 39</a:t>
            </a:r>
            <a:endParaRPr lang="sr-Cyrl-CS" sz="2400"/>
          </a:p>
          <a:p>
            <a:r>
              <a:rPr lang="it-IT" sz="2400"/>
              <a:t>Тест статистика је мања од </a:t>
            </a:r>
            <a:r>
              <a:rPr lang="sr-Cyrl-CS" sz="2400"/>
              <a:t>ове две суме</a:t>
            </a:r>
            <a:r>
              <a:rPr lang="it-IT" sz="2400"/>
              <a:t>, </a:t>
            </a:r>
            <a:r>
              <a:rPr lang="sr-Latn-CS" sz="2400" i="1"/>
              <a:t>T</a:t>
            </a:r>
            <a:endParaRPr lang="sr-Cyrl-CS" sz="2400" i="1"/>
          </a:p>
          <a:p>
            <a:pPr lvl="1"/>
            <a:r>
              <a:rPr lang="sr-Cyrl-CS" sz="2000"/>
              <a:t>ш</a:t>
            </a:r>
            <a:r>
              <a:rPr lang="it-IT" sz="2000"/>
              <a:t>то је </a:t>
            </a:r>
            <a:r>
              <a:rPr lang="sr-Latn-CS" sz="2000" i="1"/>
              <a:t>T</a:t>
            </a:r>
            <a:r>
              <a:rPr lang="it-IT" sz="2000"/>
              <a:t> мање, то је нижа вероватноћа да подаци настану случајно</a:t>
            </a:r>
            <a:endParaRPr lang="sr-Latn-CS" sz="20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2B117-CEE4-4D41-A5E9-88BC75A5FE2C}" type="slidenum">
              <a:rPr lang="en-US"/>
              <a:pPr/>
              <a:t>37</a:t>
            </a:fld>
            <a:endParaRPr lang="en-US"/>
          </a:p>
        </p:txBody>
      </p:sp>
      <p:sp>
        <p:nvSpPr>
          <p:cNvPr id="371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sz="2600"/>
              <a:t>Двостране 5% и 1% тачке за </a:t>
            </a:r>
            <a:r>
              <a:rPr lang="sr-Cyrl-CS" sz="2600"/>
              <a:t>расподелу </a:t>
            </a:r>
            <a:r>
              <a:rPr lang="it-IT" sz="2600" i="1"/>
              <a:t>Т</a:t>
            </a:r>
            <a:r>
              <a:rPr lang="it-IT" sz="2600"/>
              <a:t> (ниже вредности) у </a:t>
            </a:r>
            <a:r>
              <a:rPr lang="sr-Latn-CS" sz="2600"/>
              <a:t>Wilcoxon</a:t>
            </a:r>
            <a:r>
              <a:rPr lang="sr-Cyrl-CS" sz="2600"/>
              <a:t>-ово</a:t>
            </a:r>
            <a:r>
              <a:rPr lang="it-IT" sz="2600"/>
              <a:t>м тесту једног узорка</a:t>
            </a:r>
            <a:r>
              <a:rPr lang="sr-Latn-CS" sz="2600"/>
              <a:t> </a:t>
            </a:r>
          </a:p>
        </p:txBody>
      </p:sp>
      <p:graphicFrame>
        <p:nvGraphicFramePr>
          <p:cNvPr id="371715" name="Object 3"/>
          <p:cNvGraphicFramePr>
            <a:graphicFrameLocks noChangeAspect="1"/>
          </p:cNvGraphicFramePr>
          <p:nvPr>
            <p:ph idx="1"/>
          </p:nvPr>
        </p:nvGraphicFramePr>
        <p:xfrm>
          <a:off x="2249488" y="1371600"/>
          <a:ext cx="4876800" cy="5003800"/>
        </p:xfrm>
        <a:graphic>
          <a:graphicData uri="http://schemas.openxmlformats.org/presentationml/2006/ole">
            <p:oleObj spid="_x0000_s371715" name="Document" r:id="rId4" imgW="6067931" imgH="6224858" progId="Word.Document.8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D24D5-3D85-4075-B614-5CABCC0F73E6}" type="slidenum">
              <a:rPr lang="en-US"/>
              <a:pPr/>
              <a:t>38</a:t>
            </a:fld>
            <a:endParaRPr lang="en-US"/>
          </a:p>
        </p:txBody>
      </p:sp>
      <p:sp>
        <p:nvSpPr>
          <p:cNvPr id="373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М</a:t>
            </a:r>
            <a:r>
              <a:rPr lang="it-IT" sz="3600"/>
              <a:t>ann- </a:t>
            </a:r>
            <a:r>
              <a:rPr lang="sr-Latn-CS" sz="3600"/>
              <a:t>Wilcoxon</a:t>
            </a:r>
            <a:r>
              <a:rPr lang="sr-Cyrl-CS" sz="3600"/>
              <a:t>-ов те</a:t>
            </a:r>
            <a:r>
              <a:rPr lang="en-GB" sz="3600"/>
              <a:t>ст </a:t>
            </a:r>
            <a:r>
              <a:rPr lang="sr-Cyrl-CS" sz="3600"/>
              <a:t>упарених (</a:t>
            </a:r>
            <a:r>
              <a:rPr lang="en-GB" sz="3600"/>
              <a:t>екв</a:t>
            </a:r>
            <a:r>
              <a:rPr lang="sr-Cyrl-CS" sz="3600"/>
              <a:t>и</a:t>
            </a:r>
            <a:r>
              <a:rPr lang="en-GB" sz="3600"/>
              <a:t>валентн</a:t>
            </a:r>
            <a:r>
              <a:rPr lang="sr-Cyrl-CS" sz="3600"/>
              <a:t>и</a:t>
            </a:r>
            <a:r>
              <a:rPr lang="en-GB" sz="3600"/>
              <a:t>х</a:t>
            </a:r>
            <a:r>
              <a:rPr lang="sr-Cyrl-CS" sz="3600"/>
              <a:t>) </a:t>
            </a:r>
            <a:r>
              <a:rPr lang="en-GB" sz="3600"/>
              <a:t>паров</a:t>
            </a:r>
            <a:r>
              <a:rPr lang="sr-Cyrl-CS" sz="3600"/>
              <a:t>а</a:t>
            </a:r>
            <a:endParaRPr lang="sr-Latn-CS" sz="3600"/>
          </a:p>
        </p:txBody>
      </p:sp>
      <p:sp>
        <p:nvSpPr>
          <p:cNvPr id="373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5000"/>
              </a:lnSpc>
            </a:pPr>
            <a:r>
              <a:rPr lang="it-IT" sz="2000" i="1"/>
              <a:t>Т</a:t>
            </a:r>
            <a:r>
              <a:rPr lang="it-IT" sz="2000"/>
              <a:t> = 11, тако да подаци нису у складу са нултом хипотезом</a:t>
            </a:r>
            <a:endParaRPr lang="sr-Cyrl-CS" sz="2000"/>
          </a:p>
          <a:p>
            <a:pPr lvl="1">
              <a:lnSpc>
                <a:spcPct val="95000"/>
              </a:lnSpc>
            </a:pPr>
            <a:r>
              <a:rPr lang="sr-Cyrl-CS" sz="1800"/>
              <a:t>п</a:t>
            </a:r>
            <a:r>
              <a:rPr lang="it-IT" sz="1800"/>
              <a:t>одаци подржавају гледиште да постоји реална тенденција за пацијенте да имају мање напада, док су на активном лечењу</a:t>
            </a:r>
          </a:p>
          <a:p>
            <a:pPr>
              <a:lnSpc>
                <a:spcPct val="95000"/>
              </a:lnSpc>
            </a:pPr>
            <a:r>
              <a:rPr lang="sr-Cyrl-CS" sz="2000"/>
              <a:t>Из претходне табеле м</a:t>
            </a:r>
            <a:r>
              <a:rPr lang="it-IT" sz="2000"/>
              <a:t>ожемо видети да вероватноћа да </a:t>
            </a:r>
            <a:r>
              <a:rPr lang="sr-Cyrl-CS" sz="2000"/>
              <a:t>је </a:t>
            </a:r>
            <a:r>
              <a:rPr lang="it-IT" sz="2000" i="1"/>
              <a:t>Т</a:t>
            </a:r>
            <a:r>
              <a:rPr lang="it-IT" sz="2000"/>
              <a:t> ≤ 11 </a:t>
            </a:r>
            <a:r>
              <a:rPr lang="sr-Cyrl-CS" sz="2000"/>
              <a:t>лежи </a:t>
            </a:r>
            <a:r>
              <a:rPr lang="it-IT" sz="2000"/>
              <a:t>између 0.05 и 0.01</a:t>
            </a:r>
            <a:endParaRPr lang="sr-Cyrl-CS" sz="2000"/>
          </a:p>
          <a:p>
            <a:pPr>
              <a:lnSpc>
                <a:spcPct val="95000"/>
              </a:lnSpc>
            </a:pPr>
            <a:r>
              <a:rPr lang="it-IT" sz="2000"/>
              <a:t>Oво је већа вероватноћа од оне која је дата тестом знака, која је била 0.006</a:t>
            </a:r>
            <a:endParaRPr lang="sr-Cyrl-CS" sz="2000"/>
          </a:p>
          <a:p>
            <a:pPr lvl="1">
              <a:lnSpc>
                <a:spcPct val="95000"/>
              </a:lnSpc>
            </a:pPr>
            <a:r>
              <a:rPr lang="it-IT" sz="1800"/>
              <a:t>очекивали </a:t>
            </a:r>
            <a:r>
              <a:rPr lang="sr-Cyrl-CS" sz="1800"/>
              <a:t>би </a:t>
            </a:r>
            <a:r>
              <a:rPr lang="it-IT" sz="1800"/>
              <a:t>већу </a:t>
            </a:r>
            <a:r>
              <a:rPr lang="sr-Cyrl-CS" sz="1800"/>
              <a:t>снагу</a:t>
            </a:r>
            <a:r>
              <a:rPr lang="it-IT" sz="1800"/>
              <a:t>, а тиме и ниже вероватноће када је нулта хипотеза лажна, када користимо више информација</a:t>
            </a:r>
            <a:endParaRPr lang="sr-Cyrl-CS" sz="1800"/>
          </a:p>
          <a:p>
            <a:pPr>
              <a:lnSpc>
                <a:spcPct val="95000"/>
              </a:lnSpc>
            </a:pPr>
            <a:r>
              <a:rPr lang="sr-Cyrl-CS" sz="2000"/>
              <a:t>В</a:t>
            </a:r>
            <a:r>
              <a:rPr lang="it-IT" sz="2000"/>
              <a:t>ећа вероватноћа одражава чињеницу да је једина негативна разлика, -25, велика</a:t>
            </a:r>
            <a:endParaRPr lang="sr-Cyrl-CS" sz="2000"/>
          </a:p>
          <a:p>
            <a:pPr>
              <a:lnSpc>
                <a:spcPct val="95000"/>
              </a:lnSpc>
            </a:pPr>
            <a:r>
              <a:rPr lang="sr-Cyrl-CS" sz="2000"/>
              <a:t>О</a:t>
            </a:r>
            <a:r>
              <a:rPr lang="it-IT" sz="2000"/>
              <a:t>вај појединац имао велики број напада у оба лечења</a:t>
            </a:r>
            <a:endParaRPr lang="sr-Cyrl-CS" sz="2000"/>
          </a:p>
          <a:p>
            <a:pPr lvl="1">
              <a:lnSpc>
                <a:spcPct val="95000"/>
              </a:lnSpc>
            </a:pPr>
            <a:r>
              <a:rPr lang="it-IT" sz="1800"/>
              <a:t>чини се могућим да он можда припада различитој популацији од других једанаест</a:t>
            </a:r>
            <a:endParaRPr lang="sr-Latn-CS" sz="18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D7CB4-7BF2-4FDF-84AC-6E194E95AE9A}" type="slidenum">
              <a:rPr lang="en-US"/>
              <a:pPr/>
              <a:t>39</a:t>
            </a:fld>
            <a:endParaRPr lang="en-US"/>
          </a:p>
        </p:txBody>
      </p:sp>
      <p:sp>
        <p:nvSpPr>
          <p:cNvPr id="375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М</a:t>
            </a:r>
            <a:r>
              <a:rPr lang="it-IT" sz="3600"/>
              <a:t>ann- </a:t>
            </a:r>
            <a:r>
              <a:rPr lang="sr-Latn-CS" sz="3600"/>
              <a:t>Wilcoxon</a:t>
            </a:r>
            <a:r>
              <a:rPr lang="sr-Cyrl-CS" sz="3600"/>
              <a:t>-ов те</a:t>
            </a:r>
            <a:r>
              <a:rPr lang="en-GB" sz="3600"/>
              <a:t>ст </a:t>
            </a:r>
            <a:r>
              <a:rPr lang="sr-Cyrl-CS" sz="3600"/>
              <a:t>упарених (</a:t>
            </a:r>
            <a:r>
              <a:rPr lang="en-GB" sz="3600"/>
              <a:t>екв</a:t>
            </a:r>
            <a:r>
              <a:rPr lang="sr-Cyrl-CS" sz="3600"/>
              <a:t>и</a:t>
            </a:r>
            <a:r>
              <a:rPr lang="en-GB" sz="3600"/>
              <a:t>валентн</a:t>
            </a:r>
            <a:r>
              <a:rPr lang="sr-Cyrl-CS" sz="3600"/>
              <a:t>и</a:t>
            </a:r>
            <a:r>
              <a:rPr lang="en-GB" sz="3600"/>
              <a:t>х</a:t>
            </a:r>
            <a:r>
              <a:rPr lang="sr-Cyrl-CS" sz="3600"/>
              <a:t>) </a:t>
            </a:r>
            <a:r>
              <a:rPr lang="en-GB" sz="3600"/>
              <a:t>паров</a:t>
            </a:r>
            <a:r>
              <a:rPr lang="sr-Cyrl-CS" sz="3600"/>
              <a:t>а</a:t>
            </a:r>
            <a:endParaRPr lang="sr-Latn-CS" sz="3600"/>
          </a:p>
        </p:txBody>
      </p:sp>
      <p:sp>
        <p:nvSpPr>
          <p:cNvPr id="375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2400"/>
              <a:t>Као и </a:t>
            </a:r>
            <a:r>
              <a:rPr lang="sr-Cyrl-CS" sz="2400"/>
              <a:t>табела д</a:t>
            </a:r>
            <a:r>
              <a:rPr lang="sv-SE" sz="2400"/>
              <a:t>востран</a:t>
            </a:r>
            <a:r>
              <a:rPr lang="sr-Cyrl-CS" sz="2400"/>
              <a:t>их</a:t>
            </a:r>
            <a:r>
              <a:rPr lang="sv-SE" sz="2400"/>
              <a:t> 5% тач</a:t>
            </a:r>
            <a:r>
              <a:rPr lang="sr-Cyrl-CS" sz="2400"/>
              <a:t>а</a:t>
            </a:r>
            <a:r>
              <a:rPr lang="sv-SE" sz="2400"/>
              <a:t>к</a:t>
            </a:r>
            <a:r>
              <a:rPr lang="sr-Cyrl-CS" sz="2400"/>
              <a:t>а</a:t>
            </a:r>
            <a:r>
              <a:rPr lang="sv-SE" sz="2400"/>
              <a:t> </a:t>
            </a:r>
            <a:r>
              <a:rPr lang="sr-Cyrl-CS" sz="2400"/>
              <a:t>у </a:t>
            </a:r>
            <a:r>
              <a:rPr lang="sr-Latn-CS" sz="2400"/>
              <a:t>Мann-Whitney </a:t>
            </a:r>
            <a:r>
              <a:rPr lang="sr-Latn-CS" sz="2400" i="1"/>
              <a:t>U</a:t>
            </a:r>
            <a:r>
              <a:rPr lang="sr-Latn-CS" sz="2400"/>
              <a:t> </a:t>
            </a:r>
            <a:r>
              <a:rPr lang="sr-Cyrl-CS" sz="2400"/>
              <a:t>тесту</a:t>
            </a:r>
            <a:r>
              <a:rPr lang="it-IT" sz="2400"/>
              <a:t>, табела </a:t>
            </a:r>
            <a:r>
              <a:rPr lang="sr-Cyrl-CS" sz="2400"/>
              <a:t>д</a:t>
            </a:r>
            <a:r>
              <a:rPr lang="ru-RU" sz="2400"/>
              <a:t>востраних 5% и 1% тачака за расподелу Т у Wilcoxon-овом тесту једног узорка</a:t>
            </a:r>
          </a:p>
          <a:p>
            <a:pPr lvl="1"/>
            <a:r>
              <a:rPr lang="it-IT" sz="2000"/>
              <a:t>се заснива на претпоставци да се разлике у потпуности могу </a:t>
            </a:r>
            <a:r>
              <a:rPr lang="sr-Cyrl-CS" sz="2000"/>
              <a:t>рангирати </a:t>
            </a:r>
            <a:r>
              <a:rPr lang="it-IT" sz="2000"/>
              <a:t>и да нема веза</a:t>
            </a:r>
            <a:endParaRPr lang="sr-Cyrl-CS" sz="2000"/>
          </a:p>
          <a:p>
            <a:r>
              <a:rPr lang="sr-Cyrl-CS" sz="2400"/>
              <a:t>В</a:t>
            </a:r>
            <a:r>
              <a:rPr lang="it-IT" sz="2400"/>
              <a:t>ез</a:t>
            </a:r>
            <a:r>
              <a:rPr lang="sr-Cyrl-CS" sz="2400"/>
              <a:t>е се могу појавити </a:t>
            </a:r>
            <a:r>
              <a:rPr lang="it-IT" sz="2400"/>
              <a:t>на два начина</a:t>
            </a:r>
            <a:endParaRPr lang="sr-Cyrl-CS" sz="2400"/>
          </a:p>
          <a:p>
            <a:pPr lvl="1"/>
            <a:r>
              <a:rPr lang="sr-Cyrl-CS" sz="2000"/>
              <a:t>п</a:t>
            </a:r>
            <a:r>
              <a:rPr lang="it-IT" sz="2000"/>
              <a:t>рво, веза се може јавити у смислу рангирања.</a:t>
            </a:r>
            <a:endParaRPr lang="sr-Cyrl-CS" sz="2000"/>
          </a:p>
          <a:p>
            <a:pPr lvl="1"/>
            <a:r>
              <a:rPr lang="sr-Cyrl-CS" sz="2000"/>
              <a:t>у</a:t>
            </a:r>
            <a:r>
              <a:rPr lang="it-IT" sz="2000"/>
              <a:t> примеру смо имали две разлике од +2 и три од +7</a:t>
            </a:r>
            <a:endParaRPr lang="sr-Cyrl-CS" sz="2000"/>
          </a:p>
          <a:p>
            <a:pPr lvl="1"/>
            <a:r>
              <a:rPr lang="it-IT" sz="2000"/>
              <a:t>Oне су биле једнако рангиране: 1.5 и 1.5</a:t>
            </a:r>
            <a:r>
              <a:rPr lang="sr-Cyrl-CS" sz="2000"/>
              <a:t>, </a:t>
            </a:r>
            <a:r>
              <a:rPr lang="it-IT" sz="2000"/>
              <a:t>и 6, 6 и 6</a:t>
            </a:r>
            <a:endParaRPr lang="sr-Cyrl-CS" sz="2000"/>
          </a:p>
          <a:p>
            <a:pPr lvl="1"/>
            <a:r>
              <a:rPr lang="sr-Cyrl-CS" sz="2000"/>
              <a:t>к</a:t>
            </a:r>
            <a:r>
              <a:rPr lang="it-IT" sz="2000"/>
              <a:t>ада су везе присутне између негативних и позитивних разлика, </a:t>
            </a:r>
            <a:r>
              <a:rPr lang="sr-Cyrl-CS" sz="2000"/>
              <a:t>т</a:t>
            </a:r>
            <a:r>
              <a:rPr lang="it-IT" sz="2000"/>
              <a:t>абела </a:t>
            </a:r>
            <a:r>
              <a:rPr lang="sr-Cyrl-CS" sz="2000"/>
              <a:t>д</a:t>
            </a:r>
            <a:r>
              <a:rPr lang="ru-RU" sz="2000"/>
              <a:t>востраних 5% и 1% тачака за расподелу Т у Wilcoxon-овом тесту</a:t>
            </a:r>
            <a:r>
              <a:rPr lang="it-IT" sz="2000"/>
              <a:t> само </a:t>
            </a:r>
            <a:r>
              <a:rPr lang="sr-Cyrl-CS" sz="2000"/>
              <a:t>апроксимира </a:t>
            </a:r>
            <a:r>
              <a:rPr lang="it-IT" sz="2000"/>
              <a:t>расподел</a:t>
            </a:r>
            <a:r>
              <a:rPr lang="sr-Cyrl-CS" sz="2000"/>
              <a:t>у</a:t>
            </a:r>
            <a:r>
              <a:rPr lang="sr-Cyrl-CS" sz="2000" i="1"/>
              <a:t> </a:t>
            </a:r>
            <a:r>
              <a:rPr lang="it-IT" sz="2000" i="1"/>
              <a:t>Т</a:t>
            </a:r>
            <a:endParaRPr lang="sr-Latn-CS" sz="20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3147-31FA-40DF-9FC3-6E89E3ACA8D1}" type="slidenum">
              <a:rPr lang="en-US"/>
              <a:pPr/>
              <a:t>4</a:t>
            </a:fld>
            <a:endParaRPr lang="en-US"/>
          </a:p>
        </p:txBody>
      </p:sp>
      <p:sp>
        <p:nvSpPr>
          <p:cNvPr id="304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RS" smtClean="0"/>
              <a:t>Скале мерења</a:t>
            </a:r>
            <a:endParaRPr lang="sr-Latn-CS"/>
          </a:p>
        </p:txBody>
      </p:sp>
      <p:sp>
        <p:nvSpPr>
          <p:cNvPr id="304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it-IT" sz="2500" smtClean="0"/>
              <a:t>На </a:t>
            </a:r>
            <a:r>
              <a:rPr lang="sr-Cyrl-RS" sz="2500" b="1" smtClean="0"/>
              <a:t>ординалној </a:t>
            </a:r>
            <a:r>
              <a:rPr lang="it-IT" sz="2500" b="1" smtClean="0"/>
              <a:t>скали</a:t>
            </a:r>
            <a:r>
              <a:rPr lang="sr-Cyrl-CS" sz="2500" smtClean="0"/>
              <a:t> (</a:t>
            </a:r>
            <a:r>
              <a:rPr lang="sr-Latn-CS" sz="2500" b="1" smtClean="0"/>
              <a:t>ordinal scale</a:t>
            </a:r>
            <a:r>
              <a:rPr lang="sr-Cyrl-CS" sz="2500" smtClean="0"/>
              <a:t>)</a:t>
            </a:r>
            <a:r>
              <a:rPr lang="it-IT" sz="2500" smtClean="0"/>
              <a:t>, посматрања су ур</a:t>
            </a:r>
            <a:r>
              <a:rPr lang="sr-Cyrl-CS" sz="2500" smtClean="0"/>
              <a:t>е</a:t>
            </a:r>
            <a:r>
              <a:rPr lang="it-IT" sz="2500" smtClean="0"/>
              <a:t>ђена, али разлике могу да немају значење</a:t>
            </a:r>
            <a:endParaRPr lang="sr-Cyrl-RS" sz="2500" smtClean="0"/>
          </a:p>
          <a:p>
            <a:r>
              <a:rPr lang="sr-Cyrl-RS" sz="2500" smtClean="0"/>
              <a:t>А</a:t>
            </a:r>
            <a:r>
              <a:rPr lang="it-IT" sz="2500" smtClean="0"/>
              <a:t>нксиозност се обично мери коришћењем </a:t>
            </a:r>
            <a:r>
              <a:rPr lang="sr-Cyrl-CS" sz="2500" smtClean="0"/>
              <a:t>скупа </a:t>
            </a:r>
            <a:r>
              <a:rPr lang="it-IT" sz="2500" smtClean="0"/>
              <a:t>питања, број позитивних одговора даје скалу анксиозности</a:t>
            </a:r>
            <a:endParaRPr lang="sr-Cyrl-RS" sz="2500" smtClean="0"/>
          </a:p>
          <a:p>
            <a:r>
              <a:rPr lang="it-IT" sz="2500" smtClean="0"/>
              <a:t>Скуп од 36 питања ће дати скалу од 0 до 36</a:t>
            </a:r>
            <a:endParaRPr lang="sr-Cyrl-RS" sz="2500" smtClean="0"/>
          </a:p>
          <a:p>
            <a:r>
              <a:rPr lang="it-IT" sz="2500" smtClean="0"/>
              <a:t>Разлика у анксиозности између резултата 1 и 2</a:t>
            </a:r>
            <a:r>
              <a:rPr lang="sr-Cyrl-CS" sz="2500" smtClean="0"/>
              <a:t>, </a:t>
            </a:r>
            <a:r>
              <a:rPr lang="it-IT" sz="2500" smtClean="0"/>
              <a:t>није обавезно иста као разлика између резултата 31 и 32</a:t>
            </a:r>
            <a:endParaRPr lang="sr-Cyrl-RS" sz="2500" smtClean="0"/>
          </a:p>
          <a:p>
            <a:r>
              <a:rPr lang="sr-Cyrl-RS" sz="2500" smtClean="0"/>
              <a:t>Користи се када је важан поредак могућих вредности</a:t>
            </a:r>
            <a:endParaRPr lang="en-US" sz="25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BA2B6-BE7D-425D-8D25-9B6F54DBEEA6}" type="slidenum">
              <a:rPr lang="en-US"/>
              <a:pPr/>
              <a:t>40</a:t>
            </a:fld>
            <a:endParaRPr lang="en-US"/>
          </a:p>
        </p:txBody>
      </p:sp>
      <p:sp>
        <p:nvSpPr>
          <p:cNvPr id="377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М</a:t>
            </a:r>
            <a:r>
              <a:rPr lang="it-IT" sz="3600"/>
              <a:t>ann- </a:t>
            </a:r>
            <a:r>
              <a:rPr lang="sr-Latn-CS" sz="3600"/>
              <a:t>Wilcoxon</a:t>
            </a:r>
            <a:r>
              <a:rPr lang="sr-Cyrl-CS" sz="3600"/>
              <a:t>-ов те</a:t>
            </a:r>
            <a:r>
              <a:rPr lang="en-GB" sz="3600"/>
              <a:t>ст </a:t>
            </a:r>
            <a:r>
              <a:rPr lang="sr-Cyrl-CS" sz="3600"/>
              <a:t>упарених (</a:t>
            </a:r>
            <a:r>
              <a:rPr lang="en-GB" sz="3600"/>
              <a:t>екв</a:t>
            </a:r>
            <a:r>
              <a:rPr lang="sr-Cyrl-CS" sz="3600"/>
              <a:t>и</a:t>
            </a:r>
            <a:r>
              <a:rPr lang="en-GB" sz="3600"/>
              <a:t>валентн</a:t>
            </a:r>
            <a:r>
              <a:rPr lang="sr-Cyrl-CS" sz="3600"/>
              <a:t>и</a:t>
            </a:r>
            <a:r>
              <a:rPr lang="en-GB" sz="3600"/>
              <a:t>х</a:t>
            </a:r>
            <a:r>
              <a:rPr lang="sr-Cyrl-CS" sz="3600"/>
              <a:t>) </a:t>
            </a:r>
            <a:r>
              <a:rPr lang="en-GB" sz="3600"/>
              <a:t>паров</a:t>
            </a:r>
            <a:r>
              <a:rPr lang="sr-Cyrl-CS" sz="3600"/>
              <a:t>а</a:t>
            </a:r>
            <a:endParaRPr lang="sr-Latn-CS" sz="3600"/>
          </a:p>
        </p:txBody>
      </p:sp>
      <p:sp>
        <p:nvSpPr>
          <p:cNvPr id="377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r-Cyrl-CS"/>
              <a:t>Како </a:t>
            </a:r>
            <a:r>
              <a:rPr lang="it-IT" i="1"/>
              <a:t>n</a:t>
            </a:r>
            <a:r>
              <a:rPr lang="it-IT"/>
              <a:t> </a:t>
            </a:r>
            <a:r>
              <a:rPr lang="sr-Cyrl-CS"/>
              <a:t>расте</a:t>
            </a:r>
            <a:r>
              <a:rPr lang="it-IT"/>
              <a:t>, </a:t>
            </a:r>
            <a:r>
              <a:rPr lang="sr-Cyrl-CS"/>
              <a:t>расподела </a:t>
            </a:r>
            <a:r>
              <a:rPr lang="sr-Cyrl-CS" i="1"/>
              <a:t>Т</a:t>
            </a:r>
            <a:r>
              <a:rPr lang="sr-Cyrl-CS"/>
              <a:t> по нултој хипотези тежи Нормалној расподели</a:t>
            </a:r>
            <a:r>
              <a:rPr lang="it-IT"/>
              <a:t>, </a:t>
            </a:r>
            <a:endParaRPr lang="sr-Cyrl-CS"/>
          </a:p>
          <a:p>
            <a:pPr lvl="1">
              <a:lnSpc>
                <a:spcPct val="90000"/>
              </a:lnSpc>
            </a:pPr>
            <a:r>
              <a:rPr lang="sr-Cyrl-CS"/>
              <a:t>то чини и расподела из </a:t>
            </a:r>
            <a:r>
              <a:rPr lang="sr-Latn-CS"/>
              <a:t>Мann-Whitney </a:t>
            </a:r>
            <a:r>
              <a:rPr lang="sr-Latn-CS" i="1"/>
              <a:t>U</a:t>
            </a:r>
            <a:r>
              <a:rPr lang="sr-Latn-CS"/>
              <a:t> </a:t>
            </a:r>
            <a:r>
              <a:rPr lang="sr-Cyrl-CS"/>
              <a:t>статистике</a:t>
            </a:r>
          </a:p>
          <a:p>
            <a:pPr>
              <a:lnSpc>
                <a:spcPct val="90000"/>
              </a:lnSpc>
            </a:pPr>
            <a:r>
              <a:rPr lang="en-GB"/>
              <a:t>Збир свих рангова</a:t>
            </a:r>
            <a:r>
              <a:rPr lang="it-IT"/>
              <a:t>, </a:t>
            </a:r>
            <a:r>
              <a:rPr lang="en-GB"/>
              <a:t>независно од знака</a:t>
            </a:r>
            <a:r>
              <a:rPr lang="it-IT"/>
              <a:t>, </a:t>
            </a:r>
            <a:r>
              <a:rPr lang="en-GB"/>
              <a:t>је </a:t>
            </a:r>
            <a:r>
              <a:rPr lang="it-IT"/>
              <a:t> </a:t>
            </a:r>
            <a:endParaRPr lang="sr-Cyrl-CS"/>
          </a:p>
          <a:p>
            <a:pPr lvl="1">
              <a:lnSpc>
                <a:spcPct val="90000"/>
              </a:lnSpc>
            </a:pPr>
            <a:r>
              <a:rPr lang="en-GB"/>
              <a:t>очекивана вредност </a:t>
            </a:r>
            <a:r>
              <a:rPr lang="en-GB" i="1"/>
              <a:t>Т</a:t>
            </a:r>
            <a:r>
              <a:rPr lang="en-GB"/>
              <a:t> по нултој хипотези је </a:t>
            </a:r>
            <a:endParaRPr lang="sr-Cyrl-CS"/>
          </a:p>
          <a:p>
            <a:pPr lvl="1">
              <a:lnSpc>
                <a:spcPct val="90000"/>
              </a:lnSpc>
              <a:buFontTx/>
              <a:buNone/>
            </a:pPr>
            <a:r>
              <a:rPr lang="sr-Cyrl-CS"/>
              <a:t>                 </a:t>
            </a:r>
          </a:p>
          <a:p>
            <a:pPr lvl="1">
              <a:lnSpc>
                <a:spcPct val="90000"/>
              </a:lnSpc>
            </a:pPr>
            <a:r>
              <a:rPr lang="en-GB"/>
              <a:t>пошто би две суме требало да буду једнаке</a:t>
            </a:r>
            <a:r>
              <a:rPr lang="sr-Latn-CS"/>
              <a:t> </a:t>
            </a:r>
          </a:p>
        </p:txBody>
      </p:sp>
      <p:sp>
        <p:nvSpPr>
          <p:cNvPr id="37786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377861" name="Object 5"/>
          <p:cNvGraphicFramePr>
            <a:graphicFrameLocks noChangeAspect="1"/>
          </p:cNvGraphicFramePr>
          <p:nvPr/>
        </p:nvGraphicFramePr>
        <p:xfrm>
          <a:off x="1289050" y="3848100"/>
          <a:ext cx="1614488" cy="481013"/>
        </p:xfrm>
        <a:graphic>
          <a:graphicData uri="http://schemas.openxmlformats.org/presentationml/2006/ole">
            <p:oleObj spid="_x0000_s377861" name="Equation" r:id="rId4" imgW="634725" imgH="190417" progId="">
              <p:embed/>
            </p:oleObj>
          </a:graphicData>
        </a:graphic>
      </p:graphicFrame>
      <p:sp>
        <p:nvSpPr>
          <p:cNvPr id="37786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77863" name="Rectangle 7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377864" name="Object 8"/>
          <p:cNvGraphicFramePr>
            <a:graphicFrameLocks noChangeAspect="1"/>
          </p:cNvGraphicFramePr>
          <p:nvPr/>
        </p:nvGraphicFramePr>
        <p:xfrm>
          <a:off x="1281113" y="4745038"/>
          <a:ext cx="1647825" cy="492125"/>
        </p:xfrm>
        <a:graphic>
          <a:graphicData uri="http://schemas.openxmlformats.org/presentationml/2006/ole">
            <p:oleObj spid="_x0000_s377864" name="Equation" r:id="rId5" imgW="634725" imgH="190417" progId="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A027C-4410-41E6-A6DA-F0C05BCE6CA6}" type="slidenum">
              <a:rPr lang="en-US"/>
              <a:pPr/>
              <a:t>41</a:t>
            </a:fld>
            <a:endParaRPr lang="en-US"/>
          </a:p>
        </p:txBody>
      </p:sp>
      <p:sp>
        <p:nvSpPr>
          <p:cNvPr id="379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М</a:t>
            </a:r>
            <a:r>
              <a:rPr lang="it-IT" sz="3600"/>
              <a:t>ann- </a:t>
            </a:r>
            <a:r>
              <a:rPr lang="sr-Latn-CS" sz="3600"/>
              <a:t>Wilcoxon</a:t>
            </a:r>
            <a:r>
              <a:rPr lang="sr-Cyrl-CS" sz="3600"/>
              <a:t>-ов те</a:t>
            </a:r>
            <a:r>
              <a:rPr lang="en-GB" sz="3600"/>
              <a:t>ст </a:t>
            </a:r>
            <a:r>
              <a:rPr lang="sr-Cyrl-CS" sz="3600"/>
              <a:t>упарених (</a:t>
            </a:r>
            <a:r>
              <a:rPr lang="en-GB" sz="3600"/>
              <a:t>екв</a:t>
            </a:r>
            <a:r>
              <a:rPr lang="sr-Cyrl-CS" sz="3600"/>
              <a:t>и</a:t>
            </a:r>
            <a:r>
              <a:rPr lang="en-GB" sz="3600"/>
              <a:t>валентн</a:t>
            </a:r>
            <a:r>
              <a:rPr lang="sr-Cyrl-CS" sz="3600"/>
              <a:t>и</a:t>
            </a:r>
            <a:r>
              <a:rPr lang="en-GB" sz="3600"/>
              <a:t>х</a:t>
            </a:r>
            <a:r>
              <a:rPr lang="sr-Cyrl-CS" sz="3600"/>
              <a:t>) </a:t>
            </a:r>
            <a:r>
              <a:rPr lang="en-GB" sz="3600"/>
              <a:t>паров</a:t>
            </a:r>
            <a:r>
              <a:rPr lang="sr-Cyrl-CS" sz="3600"/>
              <a:t>а</a:t>
            </a:r>
            <a:endParaRPr lang="sr-Latn-CS" sz="3600"/>
          </a:p>
        </p:txBody>
      </p:sp>
      <p:sp>
        <p:nvSpPr>
          <p:cNvPr id="379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3000"/>
              <a:t>Ако је нулта хипотеза тачна</a:t>
            </a:r>
            <a:r>
              <a:rPr lang="it-IT" sz="3000"/>
              <a:t>, </a:t>
            </a:r>
            <a:r>
              <a:rPr lang="en-GB" sz="3000"/>
              <a:t>стандардно </a:t>
            </a:r>
            <a:r>
              <a:rPr lang="sr-Cyrl-CS" sz="3000"/>
              <a:t>одступање </a:t>
            </a:r>
            <a:r>
              <a:rPr lang="en-GB" sz="3000"/>
              <a:t>од </a:t>
            </a:r>
            <a:r>
              <a:rPr lang="en-GB" sz="3000" i="1"/>
              <a:t>Т</a:t>
            </a:r>
            <a:r>
              <a:rPr lang="en-GB" sz="3000"/>
              <a:t> је</a:t>
            </a:r>
            <a:endParaRPr lang="sr-Cyrl-CS" sz="3000"/>
          </a:p>
          <a:p>
            <a:endParaRPr lang="sr-Cyrl-CS" sz="3000"/>
          </a:p>
          <a:p>
            <a:endParaRPr lang="sr-Cyrl-CS" sz="3000"/>
          </a:p>
          <a:p>
            <a:r>
              <a:rPr lang="en-GB" sz="3000"/>
              <a:t>где </a:t>
            </a:r>
            <a:r>
              <a:rPr lang="it-IT" sz="3000"/>
              <a:t>r</a:t>
            </a:r>
            <a:r>
              <a:rPr lang="it-IT" sz="3000" baseline="-25000"/>
              <a:t>i</a:t>
            </a:r>
            <a:r>
              <a:rPr lang="it-IT" sz="3000"/>
              <a:t> </a:t>
            </a:r>
            <a:r>
              <a:rPr lang="en-GB" sz="3000"/>
              <a:t>је ранг </a:t>
            </a:r>
            <a:r>
              <a:rPr lang="it-IT" sz="3000"/>
              <a:t>i-</a:t>
            </a:r>
            <a:r>
              <a:rPr lang="en-GB" sz="3000"/>
              <a:t>т</a:t>
            </a:r>
            <a:r>
              <a:rPr lang="it-IT" sz="3000"/>
              <a:t>e </a:t>
            </a:r>
            <a:r>
              <a:rPr lang="en-GB" sz="3000"/>
              <a:t>разлике</a:t>
            </a:r>
            <a:r>
              <a:rPr lang="it-IT" sz="3000"/>
              <a:t> </a:t>
            </a:r>
            <a:endParaRPr lang="sr-Latn-CS" sz="3000"/>
          </a:p>
        </p:txBody>
      </p:sp>
      <p:sp>
        <p:nvSpPr>
          <p:cNvPr id="379908" name="Rectangle 4"/>
          <p:cNvSpPr>
            <a:spLocks noChangeArrowheads="1"/>
          </p:cNvSpPr>
          <p:nvPr/>
        </p:nvSpPr>
        <p:spPr bwMode="auto">
          <a:xfrm>
            <a:off x="0" y="3281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379909" name="Object 5"/>
          <p:cNvGraphicFramePr>
            <a:graphicFrameLocks noChangeAspect="1"/>
          </p:cNvGraphicFramePr>
          <p:nvPr/>
        </p:nvGraphicFramePr>
        <p:xfrm>
          <a:off x="1073150" y="2720975"/>
          <a:ext cx="1687513" cy="817563"/>
        </p:xfrm>
        <a:graphic>
          <a:graphicData uri="http://schemas.openxmlformats.org/presentationml/2006/ole">
            <p:oleObj spid="_x0000_s379909" name="Equation" r:id="rId4" imgW="609336" imgH="291973" progId="">
              <p:embed/>
            </p:oleObj>
          </a:graphicData>
        </a:graphic>
      </p:graphicFrame>
      <p:sp>
        <p:nvSpPr>
          <p:cNvPr id="379910" name="Rectangle 6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379911" name="Object 7"/>
          <p:cNvGraphicFramePr>
            <a:graphicFrameLocks noChangeAspect="1"/>
          </p:cNvGraphicFramePr>
          <p:nvPr/>
        </p:nvGraphicFramePr>
        <p:xfrm>
          <a:off x="5341938" y="3551238"/>
          <a:ext cx="3397250" cy="638175"/>
        </p:xfrm>
        <a:graphic>
          <a:graphicData uri="http://schemas.openxmlformats.org/presentationml/2006/ole">
            <p:oleObj spid="_x0000_s379911" name="Equation" r:id="rId5" imgW="1269449" imgH="241195" progId="">
              <p:embed/>
            </p:oleObj>
          </a:graphicData>
        </a:graphic>
      </p:graphicFrame>
      <p:sp>
        <p:nvSpPr>
          <p:cNvPr id="379912" name="Rectangle 8"/>
          <p:cNvSpPr>
            <a:spLocks noChangeArrowheads="1"/>
          </p:cNvSpPr>
          <p:nvPr/>
        </p:nvSpPr>
        <p:spPr bwMode="auto">
          <a:xfrm>
            <a:off x="0" y="30718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379913" name="Object 9"/>
          <p:cNvGraphicFramePr>
            <a:graphicFrameLocks noChangeAspect="1"/>
          </p:cNvGraphicFramePr>
          <p:nvPr/>
        </p:nvGraphicFramePr>
        <p:xfrm>
          <a:off x="242888" y="4487863"/>
          <a:ext cx="2919412" cy="1809750"/>
        </p:xfrm>
        <a:graphic>
          <a:graphicData uri="http://schemas.openxmlformats.org/presentationml/2006/ole">
            <p:oleObj spid="_x0000_s379913" name="Equation" r:id="rId6" imgW="1155700" imgH="711200" progId="">
              <p:embed/>
            </p:oleObj>
          </a:graphicData>
        </a:graphic>
      </p:graphicFrame>
      <p:sp>
        <p:nvSpPr>
          <p:cNvPr id="379914" name="Rectangle 10"/>
          <p:cNvSpPr>
            <a:spLocks noChangeArrowheads="1"/>
          </p:cNvSpPr>
          <p:nvPr/>
        </p:nvSpPr>
        <p:spPr bwMode="auto">
          <a:xfrm>
            <a:off x="0" y="30718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379915" name="Object 11"/>
          <p:cNvGraphicFramePr>
            <a:graphicFrameLocks noChangeAspect="1"/>
          </p:cNvGraphicFramePr>
          <p:nvPr/>
        </p:nvGraphicFramePr>
        <p:xfrm>
          <a:off x="3152775" y="4586288"/>
          <a:ext cx="5991225" cy="1609725"/>
        </p:xfrm>
        <a:graphic>
          <a:graphicData uri="http://schemas.openxmlformats.org/presentationml/2006/ole">
            <p:oleObj spid="_x0000_s379915" name="Equation" r:id="rId7" imgW="2654300" imgH="711200" progId="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D4C78-3B31-4FFA-B94B-A6C51B674CB3}" type="slidenum">
              <a:rPr lang="en-US"/>
              <a:pPr/>
              <a:t>42</a:t>
            </a:fld>
            <a:endParaRPr lang="en-US"/>
          </a:p>
        </p:txBody>
      </p:sp>
      <p:sp>
        <p:nvSpPr>
          <p:cNvPr id="3819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3600"/>
              <a:t>Процентне тачке Нормалне расподеле </a:t>
            </a:r>
          </a:p>
        </p:txBody>
      </p:sp>
      <p:graphicFrame>
        <p:nvGraphicFramePr>
          <p:cNvPr id="381955" name="Object 3"/>
          <p:cNvGraphicFramePr>
            <a:graphicFrameLocks noChangeAspect="1"/>
          </p:cNvGraphicFramePr>
          <p:nvPr>
            <p:ph idx="1"/>
          </p:nvPr>
        </p:nvGraphicFramePr>
        <p:xfrm>
          <a:off x="5407025" y="1385888"/>
          <a:ext cx="3370263" cy="5029200"/>
        </p:xfrm>
        <a:graphic>
          <a:graphicData uri="http://schemas.openxmlformats.org/presentationml/2006/ole">
            <p:oleObj spid="_x0000_s381955" name="Document" r:id="rId4" imgW="6067931" imgH="5241739" progId="Word.Document.8">
              <p:embed/>
            </p:oleObj>
          </a:graphicData>
        </a:graphic>
      </p:graphicFrame>
      <p:sp>
        <p:nvSpPr>
          <p:cNvPr id="381956" name="Rectangle 4"/>
          <p:cNvSpPr>
            <a:spLocks noChangeArrowheads="1"/>
          </p:cNvSpPr>
          <p:nvPr/>
        </p:nvSpPr>
        <p:spPr bwMode="auto">
          <a:xfrm>
            <a:off x="390525" y="2884488"/>
            <a:ext cx="4872038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sr-Cyrl-CS"/>
              <a:t>О</a:t>
            </a:r>
            <a:r>
              <a:rPr lang="en-GB"/>
              <a:t>во даје дв</a:t>
            </a:r>
            <a:r>
              <a:rPr lang="sr-Cyrl-CS"/>
              <a:t>о-страну </a:t>
            </a:r>
            <a:r>
              <a:rPr lang="en-GB"/>
              <a:t>вероватноћу </a:t>
            </a:r>
            <a:r>
              <a:rPr lang="sr-Cyrl-CS"/>
              <a:t>од</a:t>
            </a:r>
            <a:r>
              <a:rPr lang="it-IT"/>
              <a:t> 0.028</a:t>
            </a:r>
            <a:r>
              <a:rPr lang="sr-Cyrl-CS"/>
              <a:t>,</a:t>
            </a:r>
          </a:p>
          <a:p>
            <a:r>
              <a:rPr lang="en-GB"/>
              <a:t>сличну оној добијеној из табеле </a:t>
            </a:r>
            <a:r>
              <a:rPr lang="sr-Cyrl-CS"/>
              <a:t>д</a:t>
            </a:r>
            <a:r>
              <a:rPr lang="ru-RU"/>
              <a:t>востраних 5% и 1% тачака за расподелу Т у Wilcoxon-овом тесту једног узорка</a:t>
            </a:r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6F718-0A2B-4D4F-AAB4-DCF5855CE9C2}" type="slidenum">
              <a:rPr lang="en-US"/>
              <a:pPr/>
              <a:t>43</a:t>
            </a:fld>
            <a:endParaRPr lang="en-US"/>
          </a:p>
        </p:txBody>
      </p:sp>
      <p:sp>
        <p:nvSpPr>
          <p:cNvPr id="384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М</a:t>
            </a:r>
            <a:r>
              <a:rPr lang="it-IT" sz="3600"/>
              <a:t>ann- </a:t>
            </a:r>
            <a:r>
              <a:rPr lang="sr-Latn-CS" sz="3600"/>
              <a:t>Wilcoxon</a:t>
            </a:r>
            <a:r>
              <a:rPr lang="sr-Cyrl-CS" sz="3600"/>
              <a:t>-ов те</a:t>
            </a:r>
            <a:r>
              <a:rPr lang="en-GB" sz="3600"/>
              <a:t>ст </a:t>
            </a:r>
            <a:r>
              <a:rPr lang="sr-Cyrl-CS" sz="3600"/>
              <a:t>упарених (</a:t>
            </a:r>
            <a:r>
              <a:rPr lang="en-GB" sz="3600"/>
              <a:t>екв</a:t>
            </a:r>
            <a:r>
              <a:rPr lang="sr-Cyrl-CS" sz="3600"/>
              <a:t>и</a:t>
            </a:r>
            <a:r>
              <a:rPr lang="en-GB" sz="3600"/>
              <a:t>валентн</a:t>
            </a:r>
            <a:r>
              <a:rPr lang="sr-Cyrl-CS" sz="3600"/>
              <a:t>и</a:t>
            </a:r>
            <a:r>
              <a:rPr lang="en-GB" sz="3600"/>
              <a:t>х</a:t>
            </a:r>
            <a:r>
              <a:rPr lang="sr-Cyrl-CS" sz="3600"/>
              <a:t>) </a:t>
            </a:r>
            <a:r>
              <a:rPr lang="en-GB" sz="3600"/>
              <a:t>паров</a:t>
            </a:r>
            <a:r>
              <a:rPr lang="sr-Cyrl-CS" sz="3600"/>
              <a:t>а</a:t>
            </a:r>
            <a:endParaRPr lang="sr-Latn-CS" sz="3600"/>
          </a:p>
        </p:txBody>
      </p:sp>
      <p:sp>
        <p:nvSpPr>
          <p:cNvPr id="384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 sz="2800"/>
              <a:t>Ако су разлике Нормално расподељене</a:t>
            </a:r>
            <a:r>
              <a:rPr lang="it-IT" sz="2800"/>
              <a:t>, </a:t>
            </a:r>
            <a:r>
              <a:rPr lang="sr-Latn-CS" sz="2800" i="1"/>
              <a:t>t</a:t>
            </a:r>
            <a:r>
              <a:rPr lang="sr-Latn-CS" sz="2800"/>
              <a:t> </a:t>
            </a:r>
            <a:r>
              <a:rPr lang="en-GB" sz="2800"/>
              <a:t>тест је најмоћнији тест</a:t>
            </a:r>
            <a:endParaRPr lang="sr-Cyrl-CS" sz="2800"/>
          </a:p>
          <a:p>
            <a:pPr>
              <a:lnSpc>
                <a:spcPct val="90000"/>
              </a:lnSpc>
            </a:pPr>
            <a:r>
              <a:rPr lang="sr-Latn-CS" sz="2800"/>
              <a:t>Wilcoxon-</a:t>
            </a:r>
            <a:r>
              <a:rPr lang="en-GB" sz="2800"/>
              <a:t>ов тест је готово исто толико моћан</a:t>
            </a:r>
            <a:r>
              <a:rPr lang="it-IT" sz="2800"/>
              <a:t>, </a:t>
            </a:r>
            <a:r>
              <a:rPr lang="en-GB" sz="2800"/>
              <a:t>и у пракси разлика није велика</a:t>
            </a:r>
            <a:r>
              <a:rPr lang="it-IT" sz="2800"/>
              <a:t>, </a:t>
            </a:r>
            <a:r>
              <a:rPr lang="en-GB" sz="2800"/>
              <a:t>осим за мале узорке</a:t>
            </a:r>
            <a:endParaRPr lang="sr-Cyrl-CS" sz="2800"/>
          </a:p>
          <a:p>
            <a:pPr>
              <a:lnSpc>
                <a:spcPct val="90000"/>
              </a:lnSpc>
            </a:pPr>
            <a:r>
              <a:rPr lang="en-GB" sz="2800"/>
              <a:t>Као и </a:t>
            </a:r>
            <a:r>
              <a:rPr lang="sr-Latn-CS" sz="2800"/>
              <a:t>Мann-Whitney </a:t>
            </a:r>
            <a:r>
              <a:rPr lang="sr-Latn-CS" sz="2800" i="1"/>
              <a:t>U</a:t>
            </a:r>
            <a:r>
              <a:rPr lang="sr-Latn-CS" sz="2800"/>
              <a:t> </a:t>
            </a:r>
            <a:r>
              <a:rPr lang="en-GB" sz="2800"/>
              <a:t>тест</a:t>
            </a:r>
            <a:r>
              <a:rPr lang="it-IT" sz="2800"/>
              <a:t>, </a:t>
            </a:r>
            <a:r>
              <a:rPr lang="sr-Latn-CS" sz="2800"/>
              <a:t>Wilcoxon-</a:t>
            </a:r>
            <a:r>
              <a:rPr lang="en-GB" sz="2800"/>
              <a:t>ов </a:t>
            </a:r>
            <a:r>
              <a:rPr lang="sr-Cyrl-CS" sz="2800"/>
              <a:t>тест </a:t>
            </a:r>
            <a:r>
              <a:rPr lang="en-GB" sz="2800"/>
              <a:t>је бескористан за веома мале узорке</a:t>
            </a:r>
            <a:endParaRPr lang="sr-Cyrl-CS" sz="2800"/>
          </a:p>
          <a:p>
            <a:pPr>
              <a:lnSpc>
                <a:spcPct val="90000"/>
              </a:lnSpc>
            </a:pPr>
            <a:r>
              <a:rPr lang="sr-Cyrl-CS" sz="2800"/>
              <a:t>Т</a:t>
            </a:r>
            <a:r>
              <a:rPr lang="en-GB" sz="2800"/>
              <a:t>ест </a:t>
            </a:r>
            <a:r>
              <a:rPr lang="sr-Cyrl-CS" sz="2800"/>
              <a:t>знака </a:t>
            </a:r>
            <a:r>
              <a:rPr lang="en-GB" sz="2800"/>
              <a:t>је по снази сличан </a:t>
            </a:r>
            <a:r>
              <a:rPr lang="sr-Latn-CS" sz="2800"/>
              <a:t>Wilcoxon-</a:t>
            </a:r>
            <a:r>
              <a:rPr lang="en-GB" sz="2800"/>
              <a:t>ов</a:t>
            </a:r>
            <a:r>
              <a:rPr lang="sr-Cyrl-CS" sz="2800"/>
              <a:t>ом </a:t>
            </a:r>
            <a:r>
              <a:rPr lang="en-GB" sz="2800"/>
              <a:t>за веома мале узорке</a:t>
            </a:r>
            <a:endParaRPr lang="sr-Cyrl-CS" sz="2800"/>
          </a:p>
          <a:p>
            <a:pPr>
              <a:lnSpc>
                <a:spcPct val="90000"/>
              </a:lnSpc>
            </a:pPr>
            <a:r>
              <a:rPr lang="sr-Cyrl-CS" sz="2800"/>
              <a:t>Како </a:t>
            </a:r>
            <a:r>
              <a:rPr lang="en-GB" sz="2800"/>
              <a:t>се величина узорка повећава </a:t>
            </a:r>
            <a:r>
              <a:rPr lang="sr-Latn-CS" sz="2800"/>
              <a:t>Wilcoxon-</a:t>
            </a:r>
            <a:r>
              <a:rPr lang="en-GB" sz="2800"/>
              <a:t>ов тест постаје много јачи</a:t>
            </a:r>
            <a:endParaRPr lang="sr-Cyrl-CS" sz="28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9957C-7D07-4E64-8E66-095F68A41121}" type="slidenum">
              <a:rPr lang="en-US"/>
              <a:pPr/>
              <a:t>44</a:t>
            </a:fld>
            <a:endParaRPr lang="en-US"/>
          </a:p>
        </p:txBody>
      </p:sp>
      <p:sp>
        <p:nvSpPr>
          <p:cNvPr id="386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М</a:t>
            </a:r>
            <a:r>
              <a:rPr lang="it-IT" sz="3600"/>
              <a:t>ann- </a:t>
            </a:r>
            <a:r>
              <a:rPr lang="sr-Latn-CS" sz="3600"/>
              <a:t>Wilcoxon</a:t>
            </a:r>
            <a:r>
              <a:rPr lang="sr-Cyrl-CS" sz="3600"/>
              <a:t>-ов те</a:t>
            </a:r>
            <a:r>
              <a:rPr lang="en-GB" sz="3600"/>
              <a:t>ст </a:t>
            </a:r>
            <a:r>
              <a:rPr lang="sr-Cyrl-CS" sz="3600"/>
              <a:t>упарених (</a:t>
            </a:r>
            <a:r>
              <a:rPr lang="en-GB" sz="3600"/>
              <a:t>екв</a:t>
            </a:r>
            <a:r>
              <a:rPr lang="sr-Cyrl-CS" sz="3600"/>
              <a:t>и</a:t>
            </a:r>
            <a:r>
              <a:rPr lang="en-GB" sz="3600"/>
              <a:t>валентн</a:t>
            </a:r>
            <a:r>
              <a:rPr lang="sr-Cyrl-CS" sz="3600"/>
              <a:t>и</a:t>
            </a:r>
            <a:r>
              <a:rPr lang="en-GB" sz="3600"/>
              <a:t>х</a:t>
            </a:r>
            <a:r>
              <a:rPr lang="sr-Cyrl-CS" sz="3600"/>
              <a:t>) </a:t>
            </a:r>
            <a:r>
              <a:rPr lang="en-GB" sz="3600"/>
              <a:t>паров</a:t>
            </a:r>
            <a:r>
              <a:rPr lang="sr-Cyrl-CS" sz="3600"/>
              <a:t>а</a:t>
            </a:r>
            <a:endParaRPr lang="sr-Latn-CS" sz="3600"/>
          </a:p>
        </p:txBody>
      </p:sp>
      <p:sp>
        <p:nvSpPr>
          <p:cNvPr id="386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sr-Latn-CS"/>
              <a:t>Wilcoxon-</a:t>
            </a:r>
            <a:r>
              <a:rPr lang="en-GB"/>
              <a:t>ов тест користи </a:t>
            </a:r>
            <a:r>
              <a:rPr lang="sr-Cyrl-CS"/>
              <a:t>величину </a:t>
            </a:r>
            <a:r>
              <a:rPr lang="en-GB"/>
              <a:t>разлика</a:t>
            </a:r>
            <a:endParaRPr lang="sr-Cyrl-CS"/>
          </a:p>
          <a:p>
            <a:pPr lvl="1">
              <a:lnSpc>
                <a:spcPct val="80000"/>
              </a:lnSpc>
            </a:pPr>
            <a:r>
              <a:rPr lang="sr-Cyrl-CS"/>
              <a:t>зато</a:t>
            </a:r>
            <a:r>
              <a:rPr lang="en-GB"/>
              <a:t> захтева податке о интервалима</a:t>
            </a:r>
            <a:endParaRPr lang="sr-Cyrl-CS"/>
          </a:p>
          <a:p>
            <a:pPr>
              <a:lnSpc>
                <a:spcPct val="80000"/>
              </a:lnSpc>
            </a:pPr>
            <a:r>
              <a:rPr lang="sr-Cyrl-CS"/>
              <a:t>Ш</a:t>
            </a:r>
            <a:r>
              <a:rPr lang="en-GB"/>
              <a:t>то се тиче </a:t>
            </a:r>
            <a:r>
              <a:rPr lang="sr-Latn-CS"/>
              <a:t>t </a:t>
            </a:r>
            <a:r>
              <a:rPr lang="en-GB"/>
              <a:t>метода</a:t>
            </a:r>
            <a:r>
              <a:rPr lang="it-IT"/>
              <a:t>, </a:t>
            </a:r>
            <a:r>
              <a:rPr lang="en-GB"/>
              <a:t>добити различите резултате ако</a:t>
            </a:r>
            <a:r>
              <a:rPr lang="it-IT"/>
              <a:t>  </a:t>
            </a:r>
            <a:r>
              <a:rPr lang="en-GB"/>
              <a:t>трансформишемо податке</a:t>
            </a:r>
            <a:endParaRPr lang="sr-Cyrl-CS"/>
          </a:p>
          <a:p>
            <a:pPr>
              <a:lnSpc>
                <a:spcPct val="80000"/>
              </a:lnSpc>
            </a:pPr>
            <a:r>
              <a:rPr lang="en-GB"/>
              <a:t>За заиста </a:t>
            </a:r>
            <a:r>
              <a:rPr lang="sr-Cyrl-CS"/>
              <a:t>редне </a:t>
            </a:r>
            <a:r>
              <a:rPr lang="en-GB"/>
              <a:t>податке треба користити тест знака</a:t>
            </a:r>
            <a:endParaRPr lang="sr-Cyrl-CS"/>
          </a:p>
          <a:p>
            <a:pPr>
              <a:lnSpc>
                <a:spcPct val="80000"/>
              </a:lnSpc>
            </a:pPr>
            <a:r>
              <a:rPr lang="en-GB"/>
              <a:t>Упарени </a:t>
            </a:r>
            <a:r>
              <a:rPr lang="sr-Latn-CS"/>
              <a:t>t </a:t>
            </a:r>
            <a:r>
              <a:rPr lang="en-GB"/>
              <a:t>метод такође даје интервал поверења за разлику</a:t>
            </a:r>
            <a:endParaRPr lang="sr-Latn-CS"/>
          </a:p>
          <a:p>
            <a:pPr>
              <a:lnSpc>
                <a:spcPct val="80000"/>
              </a:lnSpc>
            </a:pPr>
            <a:endParaRPr lang="sr-Latn-CS" sz="20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A17EB-A915-4C67-B088-EE163E198BEB}" type="slidenum">
              <a:rPr lang="en-US"/>
              <a:pPr/>
              <a:t>45</a:t>
            </a:fld>
            <a:endParaRPr lang="en-US"/>
          </a:p>
        </p:txBody>
      </p:sp>
      <p:sp>
        <p:nvSpPr>
          <p:cNvPr id="388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sz="3600"/>
              <a:t>Spearman</a:t>
            </a:r>
            <a:r>
              <a:rPr lang="sr-Cyrl-CS" sz="3600"/>
              <a:t>-ов коефицијент корелације ранга</a:t>
            </a:r>
            <a:r>
              <a:rPr lang="it-IT" sz="3600"/>
              <a:t>, </a:t>
            </a:r>
            <a:r>
              <a:rPr lang="en-GB" sz="3600">
                <a:sym typeface="Symbol" pitchFamily="18" charset="2"/>
              </a:rPr>
              <a:t></a:t>
            </a:r>
            <a:r>
              <a:rPr lang="sr-Latn-CS" sz="3600"/>
              <a:t> </a:t>
            </a:r>
          </a:p>
        </p:txBody>
      </p:sp>
      <p:sp>
        <p:nvSpPr>
          <p:cNvPr id="388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it-IT"/>
              <a:t>Spearman</a:t>
            </a:r>
            <a:r>
              <a:rPr lang="sr-Cyrl-CS"/>
              <a:t>-</a:t>
            </a:r>
            <a:r>
              <a:rPr lang="en-GB"/>
              <a:t>ов приступ је био директан</a:t>
            </a:r>
            <a:endParaRPr lang="sr-Cyrl-CS"/>
          </a:p>
          <a:p>
            <a:pPr>
              <a:lnSpc>
                <a:spcPct val="90000"/>
              </a:lnSpc>
            </a:pPr>
            <a:r>
              <a:rPr lang="en-GB"/>
              <a:t>Прво ранг</a:t>
            </a:r>
            <a:r>
              <a:rPr lang="sr-Cyrl-CS"/>
              <a:t>ирамо </a:t>
            </a:r>
            <a:r>
              <a:rPr lang="en-GB"/>
              <a:t>посматрања</a:t>
            </a:r>
            <a:r>
              <a:rPr lang="it-IT"/>
              <a:t>, </a:t>
            </a:r>
            <a:r>
              <a:rPr lang="en-GB"/>
              <a:t>а затим израчуна</a:t>
            </a:r>
            <a:r>
              <a:rPr lang="sr-Cyrl-CS"/>
              <a:t>ва</a:t>
            </a:r>
            <a:r>
              <a:rPr lang="en-GB"/>
              <a:t>мо производ </a:t>
            </a:r>
            <a:r>
              <a:rPr lang="sr-Cyrl-CS"/>
              <a:t>момента </a:t>
            </a:r>
            <a:r>
              <a:rPr lang="en-GB"/>
              <a:t>корелациј</a:t>
            </a:r>
            <a:r>
              <a:rPr lang="sr-Cyrl-CS"/>
              <a:t>е </a:t>
            </a:r>
            <a:r>
              <a:rPr lang="en-GB"/>
              <a:t>рангов</a:t>
            </a:r>
            <a:r>
              <a:rPr lang="sr-Cyrl-CS"/>
              <a:t>а</a:t>
            </a:r>
          </a:p>
          <a:p>
            <a:pPr lvl="1">
              <a:lnSpc>
                <a:spcPct val="90000"/>
              </a:lnSpc>
            </a:pPr>
            <a:r>
              <a:rPr lang="en-GB"/>
              <a:t>пре него за сама посматрања</a:t>
            </a:r>
            <a:endParaRPr lang="sr-Cyrl-CS"/>
          </a:p>
          <a:p>
            <a:pPr>
              <a:lnSpc>
                <a:spcPct val="90000"/>
              </a:lnSpc>
            </a:pPr>
            <a:r>
              <a:rPr lang="it-IT"/>
              <a:t>Резулт</a:t>
            </a:r>
            <a:r>
              <a:rPr lang="sr-Cyrl-CS"/>
              <a:t>ујућа </a:t>
            </a:r>
            <a:r>
              <a:rPr lang="it-IT"/>
              <a:t>статистика има расподелу </a:t>
            </a:r>
            <a:endParaRPr lang="sr-Cyrl-CS"/>
          </a:p>
          <a:p>
            <a:pPr lvl="1">
              <a:lnSpc>
                <a:spcPct val="90000"/>
              </a:lnSpc>
            </a:pPr>
            <a:r>
              <a:rPr lang="it-IT"/>
              <a:t>која не зависи од расподеле оригиналних променљивих</a:t>
            </a:r>
            <a:endParaRPr lang="sr-Cyrl-CS"/>
          </a:p>
          <a:p>
            <a:pPr>
              <a:lnSpc>
                <a:spcPct val="90000"/>
              </a:lnSpc>
            </a:pPr>
            <a:r>
              <a:rPr lang="it-IT"/>
              <a:t>Oбично се означава грчким словом </a:t>
            </a:r>
            <a:r>
              <a:rPr lang="sr-Latn-CS">
                <a:sym typeface="Symbol" pitchFamily="18" charset="2"/>
              </a:rPr>
              <a:t></a:t>
            </a:r>
            <a:endParaRPr lang="sr-Latn-CS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A9698-2595-4FC7-A6CA-2F68971EA968}" type="slidenum">
              <a:rPr lang="en-US"/>
              <a:pPr/>
              <a:t>46</a:t>
            </a:fld>
            <a:endParaRPr lang="en-US"/>
          </a:p>
        </p:txBody>
      </p:sp>
      <p:sp>
        <p:nvSpPr>
          <p:cNvPr id="390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sz="2600"/>
              <a:t>Учесталост Капошијевог саркома и приступ становништва здравственим центрима за сваки регион копнене Танзаније (</a:t>
            </a:r>
            <a:r>
              <a:rPr lang="sr-Latn-CS" sz="2600"/>
              <a:t>Bland </a:t>
            </a:r>
            <a:r>
              <a:rPr lang="sr-Latn-CS" sz="2600" i="1"/>
              <a:t>et al.</a:t>
            </a:r>
            <a:r>
              <a:rPr lang="sr-Latn-CS" sz="2600"/>
              <a:t> </a:t>
            </a:r>
            <a:r>
              <a:rPr lang="it-IT" sz="2600"/>
              <a:t>1977)</a:t>
            </a:r>
            <a:r>
              <a:rPr lang="sr-Latn-CS" sz="2600"/>
              <a:t> </a:t>
            </a:r>
          </a:p>
        </p:txBody>
      </p:sp>
      <p:graphicFrame>
        <p:nvGraphicFramePr>
          <p:cNvPr id="390147" name="Object 3"/>
          <p:cNvGraphicFramePr>
            <a:graphicFrameLocks noChangeAspect="1"/>
          </p:cNvGraphicFramePr>
          <p:nvPr>
            <p:ph idx="1"/>
          </p:nvPr>
        </p:nvGraphicFramePr>
        <p:xfrm>
          <a:off x="2828925" y="1336675"/>
          <a:ext cx="3763963" cy="5105400"/>
        </p:xfrm>
        <a:graphic>
          <a:graphicData uri="http://schemas.openxmlformats.org/presentationml/2006/ole">
            <p:oleObj spid="_x0000_s390147" name="Document" r:id="rId4" imgW="5956455" imgH="8078780" progId="Word.Document.8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B9576-FC41-4300-B26C-9C0C6FCBF82D}" type="slidenum">
              <a:rPr lang="en-US"/>
              <a:pPr/>
              <a:t>47</a:t>
            </a:fld>
            <a:endParaRPr lang="en-US"/>
          </a:p>
        </p:txBody>
      </p:sp>
      <p:sp>
        <p:nvSpPr>
          <p:cNvPr id="392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sz="2200"/>
              <a:t>Учесталост Капошијевог саркома по милиону </a:t>
            </a:r>
            <a:r>
              <a:rPr lang="sr-Cyrl-CS" sz="2200"/>
              <a:t>по </a:t>
            </a:r>
            <a:r>
              <a:rPr lang="it-IT" sz="2200"/>
              <a:t>годи</a:t>
            </a:r>
            <a:r>
              <a:rPr lang="sr-Cyrl-CS" sz="2200"/>
              <a:t>ни </a:t>
            </a:r>
            <a:r>
              <a:rPr lang="it-IT" sz="2200"/>
              <a:t>и проценат популације у опсегу од 10 км од здравственог центра, за 17 подручја копнене Танзаније</a:t>
            </a:r>
            <a:r>
              <a:rPr lang="sr-Latn-CS" sz="2200"/>
              <a:t> </a:t>
            </a:r>
          </a:p>
        </p:txBody>
      </p:sp>
      <p:sp>
        <p:nvSpPr>
          <p:cNvPr id="392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392196" name="Picture 4" descr="Slika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2188" y="1344613"/>
            <a:ext cx="6931025" cy="506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D4A72-1833-4D15-8F0E-E7689C3A7F72}" type="slidenum">
              <a:rPr lang="en-US"/>
              <a:pPr/>
              <a:t>48</a:t>
            </a:fld>
            <a:endParaRPr lang="en-US"/>
          </a:p>
        </p:txBody>
      </p:sp>
      <p:sp>
        <p:nvSpPr>
          <p:cNvPr id="394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sz="3600"/>
              <a:t>Spearman</a:t>
            </a:r>
            <a:r>
              <a:rPr lang="sr-Cyrl-CS" sz="3600"/>
              <a:t>-ов коефицијент корелације ранга</a:t>
            </a:r>
            <a:r>
              <a:rPr lang="it-IT" sz="3600"/>
              <a:t>, </a:t>
            </a:r>
            <a:r>
              <a:rPr lang="en-GB" sz="3600">
                <a:sym typeface="Symbol" pitchFamily="18" charset="2"/>
              </a:rPr>
              <a:t></a:t>
            </a:r>
            <a:endParaRPr lang="sr-Latn-CS" sz="3600">
              <a:sym typeface="Symbol" pitchFamily="18" charset="2"/>
            </a:endParaRPr>
          </a:p>
        </p:txBody>
      </p:sp>
      <p:sp>
        <p:nvSpPr>
          <p:cNvPr id="394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r-Cyrl-CS" sz="2400"/>
              <a:t>Про</a:t>
            </a:r>
            <a:r>
              <a:rPr lang="it-IT" sz="2400"/>
              <a:t>налазе </a:t>
            </a:r>
            <a:r>
              <a:rPr lang="sr-Cyrl-CS" sz="2400"/>
              <a:t>се рангови </a:t>
            </a:r>
            <a:r>
              <a:rPr lang="it-IT" sz="2400"/>
              <a:t>за две променљиве</a:t>
            </a:r>
            <a:endParaRPr lang="sr-Cyrl-CS" sz="2400"/>
          </a:p>
          <a:p>
            <a:pPr>
              <a:lnSpc>
                <a:spcPct val="90000"/>
              </a:lnSpc>
            </a:pPr>
            <a:r>
              <a:rPr lang="it-IT" sz="2400"/>
              <a:t>Примењујемо формулу за корелацију производа </a:t>
            </a:r>
            <a:r>
              <a:rPr lang="sr-Cyrl-CS" sz="2400"/>
              <a:t>момента </a:t>
            </a:r>
            <a:r>
              <a:rPr lang="it-IT" sz="2400"/>
              <a:t>на ове рангове</a:t>
            </a:r>
            <a:endParaRPr lang="sr-Cyrl-CS" sz="2400"/>
          </a:p>
          <a:p>
            <a:pPr>
              <a:lnSpc>
                <a:spcPct val="90000"/>
              </a:lnSpc>
            </a:pPr>
            <a:endParaRPr lang="sr-Cyrl-CS" sz="2400"/>
          </a:p>
          <a:p>
            <a:pPr>
              <a:lnSpc>
                <a:spcPct val="90000"/>
              </a:lnSpc>
            </a:pPr>
            <a:endParaRPr lang="sr-Cyrl-CS" sz="2400"/>
          </a:p>
          <a:p>
            <a:pPr>
              <a:lnSpc>
                <a:spcPct val="90000"/>
              </a:lnSpc>
            </a:pPr>
            <a:r>
              <a:rPr lang="sr-Cyrl-CS" sz="2400"/>
              <a:t>Прорачун се изведи као што је описано у делу везаном за корелацију</a:t>
            </a:r>
          </a:p>
          <a:p>
            <a:pPr lvl="1">
              <a:lnSpc>
                <a:spcPct val="90000"/>
              </a:lnSpc>
            </a:pPr>
            <a:r>
              <a:rPr lang="sr-Cyrl-CS" sz="2000"/>
              <a:t>он даје да је </a:t>
            </a:r>
            <a:r>
              <a:rPr lang="en-GB" sz="2000"/>
              <a:t>ρ</a:t>
            </a:r>
            <a:r>
              <a:rPr lang="sr-Latn-CS" sz="2000"/>
              <a:t> = 0.38 </a:t>
            </a:r>
            <a:endParaRPr lang="sr-Cyrl-CS" sz="2000"/>
          </a:p>
          <a:p>
            <a:pPr>
              <a:lnSpc>
                <a:spcPct val="90000"/>
              </a:lnSpc>
            </a:pPr>
            <a:r>
              <a:rPr lang="sr-Cyrl-CS" sz="2400"/>
              <a:t>М</a:t>
            </a:r>
            <a:r>
              <a:rPr lang="en-GB" sz="2400"/>
              <a:t>ожемо тестирати нулту хипотезу да су променљиве независне</a:t>
            </a:r>
            <a:endParaRPr lang="sr-Cyrl-CS" sz="2400"/>
          </a:p>
          <a:p>
            <a:pPr lvl="1">
              <a:lnSpc>
                <a:spcPct val="90000"/>
              </a:lnSpc>
            </a:pPr>
            <a:r>
              <a:rPr lang="en-GB" sz="2000"/>
              <a:t>алтернативу </a:t>
            </a:r>
            <a:r>
              <a:rPr lang="sr-Cyrl-CS" sz="2000"/>
              <a:t>је </a:t>
            </a:r>
            <a:r>
              <a:rPr lang="en-GB" sz="2000"/>
              <a:t>да или се једна променљива повећава док се и друга повећава</a:t>
            </a:r>
            <a:r>
              <a:rPr lang="sr-Latn-CS" sz="2000"/>
              <a:t>, </a:t>
            </a:r>
            <a:r>
              <a:rPr lang="en-GB" sz="2000"/>
              <a:t>или да се једна смањује док се друга повећава</a:t>
            </a:r>
            <a:r>
              <a:rPr lang="sr-Latn-CS" sz="2000"/>
              <a:t> </a:t>
            </a:r>
          </a:p>
        </p:txBody>
      </p:sp>
      <p:sp>
        <p:nvSpPr>
          <p:cNvPr id="394244" name="Rectangle 4"/>
          <p:cNvSpPr>
            <a:spLocks noChangeArrowheads="1"/>
          </p:cNvSpPr>
          <p:nvPr/>
        </p:nvSpPr>
        <p:spPr bwMode="auto">
          <a:xfrm>
            <a:off x="0" y="32242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94245" name="Rectangle 5"/>
          <p:cNvSpPr>
            <a:spLocks noChangeArrowheads="1"/>
          </p:cNvSpPr>
          <p:nvPr/>
        </p:nvSpPr>
        <p:spPr bwMode="auto">
          <a:xfrm>
            <a:off x="0" y="32242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394246" name="Object 6"/>
          <p:cNvGraphicFramePr>
            <a:graphicFrameLocks noChangeAspect="1"/>
          </p:cNvGraphicFramePr>
          <p:nvPr/>
        </p:nvGraphicFramePr>
        <p:xfrm>
          <a:off x="0" y="2693988"/>
          <a:ext cx="9144000" cy="642937"/>
        </p:xfrm>
        <a:graphic>
          <a:graphicData uri="http://schemas.openxmlformats.org/presentationml/2006/ole">
            <p:oleObj spid="_x0000_s394246" name="Equation" r:id="rId4" imgW="5816600" imgH="406400" progId="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EBAE4-5E34-4B7A-9E30-FA7A2D724785}" type="slidenum">
              <a:rPr lang="en-US"/>
              <a:pPr/>
              <a:t>49</a:t>
            </a:fld>
            <a:endParaRPr lang="en-US"/>
          </a:p>
        </p:txBody>
      </p:sp>
      <p:sp>
        <p:nvSpPr>
          <p:cNvPr id="396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sz="3600">
                <a:sym typeface="Symbol" pitchFamily="18" charset="2"/>
              </a:rPr>
              <a:t>Двостран</a:t>
            </a:r>
            <a:r>
              <a:rPr lang="sr-Cyrl-CS" sz="3600">
                <a:sym typeface="Symbol" pitchFamily="18" charset="2"/>
              </a:rPr>
              <a:t>е</a:t>
            </a:r>
            <a:r>
              <a:rPr lang="it-IT" sz="3600">
                <a:sym typeface="Symbol" pitchFamily="18" charset="2"/>
              </a:rPr>
              <a:t> 5% и 1% тачк</a:t>
            </a:r>
            <a:r>
              <a:rPr lang="sr-Cyrl-CS" sz="3600">
                <a:sym typeface="Symbol" pitchFamily="18" charset="2"/>
              </a:rPr>
              <a:t>е </a:t>
            </a:r>
            <a:r>
              <a:rPr lang="it-IT" sz="3600">
                <a:sym typeface="Symbol" pitchFamily="18" charset="2"/>
              </a:rPr>
              <a:t>расподеле </a:t>
            </a:r>
            <a:r>
              <a:rPr lang="sr-Latn-CS" sz="3600">
                <a:sym typeface="Symbol" pitchFamily="18" charset="2"/>
              </a:rPr>
              <a:t>Spearman</a:t>
            </a:r>
            <a:r>
              <a:rPr lang="sr-Cyrl-CS" sz="3600">
                <a:sym typeface="Symbol" pitchFamily="18" charset="2"/>
              </a:rPr>
              <a:t>-овог </a:t>
            </a:r>
            <a:r>
              <a:rPr lang="sr-Latn-CS" sz="3600">
                <a:sym typeface="Symbol" pitchFamily="18" charset="2"/>
              </a:rPr>
              <a:t>r </a:t>
            </a:r>
          </a:p>
        </p:txBody>
      </p:sp>
      <p:graphicFrame>
        <p:nvGraphicFramePr>
          <p:cNvPr id="396291" name="Object 3"/>
          <p:cNvGraphicFramePr>
            <a:graphicFrameLocks noChangeAspect="1"/>
          </p:cNvGraphicFramePr>
          <p:nvPr>
            <p:ph idx="1"/>
          </p:nvPr>
        </p:nvGraphicFramePr>
        <p:xfrm>
          <a:off x="665163" y="1343025"/>
          <a:ext cx="7805737" cy="5089525"/>
        </p:xfrm>
        <a:graphic>
          <a:graphicData uri="http://schemas.openxmlformats.org/presentationml/2006/ole">
            <p:oleObj spid="_x0000_s396291" name="Document" r:id="rId4" imgW="6023700" imgH="3927435" progId="Word.Document.8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16E61-7B5C-4090-BF1A-58593DC2A7A8}" type="slidenum">
              <a:rPr lang="en-US"/>
              <a:pPr/>
              <a:t>5</a:t>
            </a:fld>
            <a:endParaRPr lang="en-US"/>
          </a:p>
        </p:txBody>
      </p:sp>
      <p:sp>
        <p:nvSpPr>
          <p:cNvPr id="306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М</a:t>
            </a:r>
            <a:r>
              <a:rPr lang="it-IT"/>
              <a:t>ann-Whitney U </a:t>
            </a:r>
            <a:r>
              <a:rPr lang="sr-Cyrl-CS"/>
              <a:t>тест</a:t>
            </a:r>
            <a:r>
              <a:rPr lang="sr-Latn-CS"/>
              <a:t> </a:t>
            </a:r>
          </a:p>
        </p:txBody>
      </p:sp>
      <p:sp>
        <p:nvSpPr>
          <p:cNvPr id="3061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504950"/>
            <a:ext cx="8075613" cy="4725988"/>
          </a:xfrm>
        </p:spPr>
        <p:txBody>
          <a:bodyPr/>
          <a:lstStyle/>
          <a:p>
            <a:r>
              <a:rPr lang="sr-Cyrl-CS" sz="2800"/>
              <a:t>Н</a:t>
            </a:r>
            <a:r>
              <a:rPr lang="en-US" sz="2800"/>
              <a:t>е</a:t>
            </a:r>
            <a:r>
              <a:rPr lang="it-IT" sz="2800"/>
              <a:t>-</a:t>
            </a:r>
            <a:r>
              <a:rPr lang="en-US" sz="2800"/>
              <a:t>параметарски аналог </a:t>
            </a:r>
            <a:r>
              <a:rPr lang="it-IT" sz="2800" i="1"/>
              <a:t>t</a:t>
            </a:r>
            <a:r>
              <a:rPr lang="it-IT" sz="2800"/>
              <a:t> </a:t>
            </a:r>
            <a:r>
              <a:rPr lang="en-US" sz="2800"/>
              <a:t>теста два узорка </a:t>
            </a:r>
            <a:endParaRPr lang="sr-Cyrl-CS" sz="2800"/>
          </a:p>
          <a:p>
            <a:r>
              <a:rPr lang="sr-Cyrl-CS" sz="2800"/>
              <a:t>Посматрамо</a:t>
            </a:r>
            <a:r>
              <a:rPr lang="en-US" sz="2800"/>
              <a:t> вештачке податке који приказују посматрања променљиве у две независне групе</a:t>
            </a:r>
            <a:endParaRPr lang="sr-Cyrl-CS" sz="2800"/>
          </a:p>
          <a:p>
            <a:endParaRPr lang="sr-Cyrl-CS" sz="2800"/>
          </a:p>
          <a:p>
            <a:endParaRPr lang="sr-Cyrl-CS" sz="2800"/>
          </a:p>
          <a:p>
            <a:endParaRPr lang="sr-Cyrl-CS" sz="2800"/>
          </a:p>
          <a:p>
            <a:r>
              <a:rPr lang="sr-Cyrl-CS" sz="2800"/>
              <a:t>Ж</a:t>
            </a:r>
            <a:r>
              <a:rPr lang="it-IT" sz="2800"/>
              <a:t>елимо да знамо да ли постоји било који доказ да су А и Б извучени из популације са различитим нивоима </a:t>
            </a:r>
            <a:r>
              <a:rPr lang="en-US" sz="2800"/>
              <a:t>променљиве</a:t>
            </a:r>
            <a:r>
              <a:rPr lang="sr-Latn-CS" sz="2800"/>
              <a:t> </a:t>
            </a:r>
          </a:p>
        </p:txBody>
      </p:sp>
      <p:graphicFrame>
        <p:nvGraphicFramePr>
          <p:cNvPr id="306180" name="Object 4"/>
          <p:cNvGraphicFramePr>
            <a:graphicFrameLocks noChangeAspect="1"/>
          </p:cNvGraphicFramePr>
          <p:nvPr>
            <p:ph sz="half" idx="2"/>
          </p:nvPr>
        </p:nvGraphicFramePr>
        <p:xfrm>
          <a:off x="1211263" y="3292475"/>
          <a:ext cx="3649662" cy="1638300"/>
        </p:xfrm>
        <a:graphic>
          <a:graphicData uri="http://schemas.openxmlformats.org/presentationml/2006/ole">
            <p:oleObj spid="_x0000_s306180" name="Document" r:id="rId4" imgW="5930923" imgH="831565" progId="Word.Document.8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7DDE3-F52E-41EE-9FA1-B91DDB29BA38}" type="slidenum">
              <a:rPr lang="en-US"/>
              <a:pPr/>
              <a:t>50</a:t>
            </a:fld>
            <a:endParaRPr lang="en-US"/>
          </a:p>
        </p:txBody>
      </p:sp>
      <p:sp>
        <p:nvSpPr>
          <p:cNvPr id="398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sz="3600"/>
              <a:t>Spearman</a:t>
            </a:r>
            <a:r>
              <a:rPr lang="sr-Cyrl-CS" sz="3600"/>
              <a:t>-ов коефицијент корелације ранга</a:t>
            </a:r>
            <a:r>
              <a:rPr lang="it-IT" sz="3600"/>
              <a:t>, </a:t>
            </a:r>
            <a:r>
              <a:rPr lang="en-GB" sz="3600">
                <a:sym typeface="Symbol" pitchFamily="18" charset="2"/>
              </a:rPr>
              <a:t></a:t>
            </a:r>
            <a:endParaRPr lang="sr-Latn-CS" sz="3600">
              <a:sym typeface="Symbol" pitchFamily="18" charset="2"/>
            </a:endParaRPr>
          </a:p>
        </p:txBody>
      </p:sp>
      <p:sp>
        <p:nvSpPr>
          <p:cNvPr id="398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/>
              <a:t>Како се </a:t>
            </a:r>
            <a:r>
              <a:rPr lang="sr-Latn-CS" i="1"/>
              <a:t>n</a:t>
            </a:r>
            <a:r>
              <a:rPr lang="sr-Latn-CS"/>
              <a:t> </a:t>
            </a:r>
            <a:r>
              <a:rPr lang="en-GB"/>
              <a:t>повећава</a:t>
            </a:r>
            <a:r>
              <a:rPr lang="sr-Latn-CS"/>
              <a:t>, </a:t>
            </a:r>
            <a:r>
              <a:rPr lang="en-GB"/>
              <a:t>тако</a:t>
            </a:r>
            <a:r>
              <a:rPr lang="en-GB" i="1"/>
              <a:t> ρ</a:t>
            </a:r>
            <a:r>
              <a:rPr lang="en-GB"/>
              <a:t> тежи Нормалној расподели</a:t>
            </a:r>
            <a:r>
              <a:rPr lang="sr-Latn-CS"/>
              <a:t>, </a:t>
            </a:r>
            <a:r>
              <a:rPr lang="en-GB"/>
              <a:t>када је нулта хипотеза тачна</a:t>
            </a:r>
            <a:r>
              <a:rPr lang="sr-Cyrl-CS"/>
              <a:t> </a:t>
            </a:r>
            <a:r>
              <a:rPr lang="en-GB"/>
              <a:t>са</a:t>
            </a:r>
            <a:endParaRPr lang="sr-Cyrl-CS"/>
          </a:p>
          <a:p>
            <a:pPr lvl="1">
              <a:lnSpc>
                <a:spcPct val="90000"/>
              </a:lnSpc>
            </a:pPr>
            <a:r>
              <a:rPr lang="en-GB"/>
              <a:t>очекиваном вредношћу</a:t>
            </a:r>
            <a:r>
              <a:rPr lang="sr-Latn-CS"/>
              <a:t> 0 </a:t>
            </a:r>
            <a:r>
              <a:rPr lang="en-GB"/>
              <a:t>и варијансом</a:t>
            </a:r>
            <a:r>
              <a:rPr lang="sr-Latn-CS"/>
              <a:t> 1/(</a:t>
            </a:r>
            <a:r>
              <a:rPr lang="sr-Latn-CS" i="1"/>
              <a:t>n</a:t>
            </a:r>
            <a:r>
              <a:rPr lang="sr-Latn-CS"/>
              <a:t>-1)</a:t>
            </a:r>
            <a:endParaRPr lang="sr-Cyrl-CS"/>
          </a:p>
          <a:p>
            <a:pPr>
              <a:lnSpc>
                <a:spcPct val="90000"/>
              </a:lnSpc>
            </a:pPr>
            <a:r>
              <a:rPr lang="sr-Cyrl-CS"/>
              <a:t>                                    </a:t>
            </a:r>
            <a:r>
              <a:rPr lang="en-GB"/>
              <a:t>долази </a:t>
            </a:r>
            <a:r>
              <a:rPr lang="sr-Cyrl-CS"/>
              <a:t>из </a:t>
            </a:r>
            <a:r>
              <a:rPr lang="en-GB"/>
              <a:t>Стандард</a:t>
            </a:r>
            <a:r>
              <a:rPr lang="sr-Cyrl-CS"/>
              <a:t>изоване </a:t>
            </a:r>
            <a:r>
              <a:rPr lang="en-GB"/>
              <a:t>Нормалне расподеле</a:t>
            </a:r>
            <a:r>
              <a:rPr lang="sr-Latn-CS"/>
              <a:t> </a:t>
            </a:r>
            <a:endParaRPr lang="sr-Cyrl-CS"/>
          </a:p>
          <a:p>
            <a:pPr>
              <a:lnSpc>
                <a:spcPct val="90000"/>
              </a:lnSpc>
            </a:pPr>
            <a:r>
              <a:rPr lang="en-GB"/>
              <a:t>Апроксимација је разумна за </a:t>
            </a:r>
            <a:r>
              <a:rPr lang="sr-Latn-CS" i="1"/>
              <a:t>n </a:t>
            </a:r>
            <a:r>
              <a:rPr lang="sr-Latn-CS"/>
              <a:t>&gt; 10</a:t>
            </a:r>
            <a:endParaRPr lang="sr-Cyrl-CS"/>
          </a:p>
          <a:p>
            <a:pPr>
              <a:lnSpc>
                <a:spcPct val="90000"/>
              </a:lnSpc>
            </a:pPr>
            <a:r>
              <a:rPr lang="sr-Cyrl-CS"/>
              <a:t>За наше податке </a:t>
            </a:r>
            <a:endParaRPr lang="sr-Latn-CS"/>
          </a:p>
        </p:txBody>
      </p:sp>
      <p:sp>
        <p:nvSpPr>
          <p:cNvPr id="39834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398341" name="Object 5"/>
          <p:cNvGraphicFramePr>
            <a:graphicFrameLocks noChangeAspect="1"/>
          </p:cNvGraphicFramePr>
          <p:nvPr/>
        </p:nvGraphicFramePr>
        <p:xfrm>
          <a:off x="1133475" y="3702050"/>
          <a:ext cx="3663950" cy="635000"/>
        </p:xfrm>
        <a:graphic>
          <a:graphicData uri="http://schemas.openxmlformats.org/presentationml/2006/ole">
            <p:oleObj spid="_x0000_s398341" name="Equation" r:id="rId4" imgW="1371600" imgH="241300" progId="">
              <p:embed/>
            </p:oleObj>
          </a:graphicData>
        </a:graphic>
      </p:graphicFrame>
      <p:sp>
        <p:nvSpPr>
          <p:cNvPr id="39834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398343" name="Object 7"/>
          <p:cNvGraphicFramePr>
            <a:graphicFrameLocks noChangeAspect="1"/>
          </p:cNvGraphicFramePr>
          <p:nvPr/>
        </p:nvGraphicFramePr>
        <p:xfrm>
          <a:off x="4257675" y="5303838"/>
          <a:ext cx="2622550" cy="487362"/>
        </p:xfrm>
        <a:graphic>
          <a:graphicData uri="http://schemas.openxmlformats.org/presentationml/2006/ole">
            <p:oleObj spid="_x0000_s398343" name="Equation" r:id="rId5" imgW="1079032" imgH="203112" progId="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B35D9-C203-4F2F-A138-48B8C46A1690}" type="slidenum">
              <a:rPr lang="en-US"/>
              <a:pPr/>
              <a:t>51</a:t>
            </a:fld>
            <a:endParaRPr lang="en-US"/>
          </a:p>
        </p:txBody>
      </p:sp>
      <p:sp>
        <p:nvSpPr>
          <p:cNvPr id="400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3600"/>
              <a:t>Процентне тачке Нормалне расподеле </a:t>
            </a:r>
          </a:p>
        </p:txBody>
      </p:sp>
      <p:graphicFrame>
        <p:nvGraphicFramePr>
          <p:cNvPr id="400387" name="Object 3"/>
          <p:cNvGraphicFramePr>
            <a:graphicFrameLocks noChangeAspect="1"/>
          </p:cNvGraphicFramePr>
          <p:nvPr>
            <p:ph idx="1"/>
          </p:nvPr>
        </p:nvGraphicFramePr>
        <p:xfrm>
          <a:off x="5160963" y="1385888"/>
          <a:ext cx="3370262" cy="5029200"/>
        </p:xfrm>
        <a:graphic>
          <a:graphicData uri="http://schemas.openxmlformats.org/presentationml/2006/ole">
            <p:oleObj spid="_x0000_s400387" name="Document" r:id="rId4" imgW="6067931" imgH="5241739" progId="Word.Document.8">
              <p:embed/>
            </p:oleObj>
          </a:graphicData>
        </a:graphic>
      </p:graphicFrame>
      <p:sp>
        <p:nvSpPr>
          <p:cNvPr id="400388" name="Rectangle 4"/>
          <p:cNvSpPr>
            <a:spLocks noChangeArrowheads="1"/>
          </p:cNvSpPr>
          <p:nvPr/>
        </p:nvSpPr>
        <p:spPr bwMode="auto">
          <a:xfrm>
            <a:off x="355600" y="3273425"/>
            <a:ext cx="4584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sr-Cyrl-CS"/>
              <a:t>Ово даје двострану вероватноћу од</a:t>
            </a:r>
            <a:r>
              <a:rPr lang="sr-Latn-CS"/>
              <a:t> 0.13 </a:t>
            </a:r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4B88F-00BC-4457-8585-11898835EA41}" type="slidenum">
              <a:rPr lang="en-US"/>
              <a:pPr/>
              <a:t>52</a:t>
            </a:fld>
            <a:endParaRPr lang="en-US"/>
          </a:p>
        </p:txBody>
      </p:sp>
      <p:sp>
        <p:nvSpPr>
          <p:cNvPr id="455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sz="3200"/>
              <a:t>Табела контигенције која приказује време </a:t>
            </a:r>
            <a:r>
              <a:rPr lang="sr-Cyrl-CS" sz="3200"/>
              <a:t>порођаја </a:t>
            </a:r>
            <a:r>
              <a:rPr lang="it-IT" sz="3200"/>
              <a:t>по закупу становања</a:t>
            </a:r>
            <a:r>
              <a:rPr lang="sr-Latn-CS" sz="3200"/>
              <a:t> </a:t>
            </a:r>
          </a:p>
        </p:txBody>
      </p:sp>
      <p:graphicFrame>
        <p:nvGraphicFramePr>
          <p:cNvPr id="455683" name="Object 3"/>
          <p:cNvGraphicFramePr>
            <a:graphicFrameLocks noChangeAspect="1"/>
          </p:cNvGraphicFramePr>
          <p:nvPr>
            <p:ph idx="1"/>
          </p:nvPr>
        </p:nvGraphicFramePr>
        <p:xfrm>
          <a:off x="554038" y="1466850"/>
          <a:ext cx="7859712" cy="4956175"/>
        </p:xfrm>
        <a:graphic>
          <a:graphicData uri="http://schemas.openxmlformats.org/presentationml/2006/ole">
            <p:oleObj spid="_x0000_s455683" name="Document" r:id="rId4" imgW="6077641" imgH="3582209" progId="Word.Document.8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AB0F3-290D-427F-92C7-C76E2FDD503C}" type="slidenum">
              <a:rPr lang="en-US"/>
              <a:pPr/>
              <a:t>53</a:t>
            </a:fld>
            <a:endParaRPr lang="en-US"/>
          </a:p>
        </p:txBody>
      </p:sp>
      <p:sp>
        <p:nvSpPr>
          <p:cNvPr id="457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Хи-квадрат </a:t>
            </a:r>
            <a:r>
              <a:rPr lang="sr-Cyrl-CS"/>
              <a:t>тест за повезаност</a:t>
            </a:r>
            <a:endParaRPr lang="sr-Latn-CS"/>
          </a:p>
        </p:txBody>
      </p:sp>
      <p:sp>
        <p:nvSpPr>
          <p:cNvPr id="457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2600"/>
              <a:t>Oва врста унакрсног табели</a:t>
            </a:r>
            <a:r>
              <a:rPr lang="sr-Cyrl-CS" sz="2600"/>
              <a:t>рања </a:t>
            </a:r>
            <a:r>
              <a:rPr lang="it-IT" sz="2600"/>
              <a:t>учесталост</a:t>
            </a:r>
            <a:r>
              <a:rPr lang="sr-Cyrl-CS" sz="2600"/>
              <a:t>и </a:t>
            </a:r>
            <a:r>
              <a:rPr lang="it-IT" sz="2600"/>
              <a:t>се такође назива</a:t>
            </a:r>
            <a:endParaRPr lang="sr-Cyrl-CS" sz="2600"/>
          </a:p>
          <a:p>
            <a:pPr lvl="1"/>
            <a:r>
              <a:rPr lang="it-IT" sz="2200" b="1"/>
              <a:t>табела</a:t>
            </a:r>
            <a:r>
              <a:rPr lang="it-IT" sz="2200"/>
              <a:t> </a:t>
            </a:r>
            <a:r>
              <a:rPr lang="sr-Cyrl-CS" sz="2200" b="1"/>
              <a:t>контигенције</a:t>
            </a:r>
            <a:r>
              <a:rPr lang="sr-Cyrl-CS" sz="2200"/>
              <a:t> (</a:t>
            </a:r>
            <a:r>
              <a:rPr lang="sr-Latn-CS" sz="2200" b="1"/>
              <a:t>contingency table</a:t>
            </a:r>
            <a:r>
              <a:rPr lang="sr-Cyrl-CS" sz="2200"/>
              <a:t>) </a:t>
            </a:r>
            <a:r>
              <a:rPr lang="it-IT" sz="2200"/>
              <a:t>или</a:t>
            </a:r>
            <a:endParaRPr lang="sr-Cyrl-CS" sz="2200"/>
          </a:p>
          <a:p>
            <a:pPr lvl="1"/>
            <a:r>
              <a:rPr lang="it-IT" sz="2200" b="1"/>
              <a:t>унакрсна</a:t>
            </a:r>
            <a:r>
              <a:rPr lang="it-IT" sz="2200"/>
              <a:t>-</a:t>
            </a:r>
            <a:r>
              <a:rPr lang="it-IT" sz="2200" b="1"/>
              <a:t>класификација</a:t>
            </a:r>
            <a:r>
              <a:rPr lang="it-IT" sz="2200"/>
              <a:t> (</a:t>
            </a:r>
            <a:r>
              <a:rPr lang="sr-Latn-CS" sz="2200" b="1"/>
              <a:t>cross-classification</a:t>
            </a:r>
            <a:r>
              <a:rPr lang="it-IT" sz="2200"/>
              <a:t>)</a:t>
            </a:r>
            <a:endParaRPr lang="sr-Cyrl-CS" sz="2200"/>
          </a:p>
          <a:p>
            <a:r>
              <a:rPr lang="it-IT" sz="2600"/>
              <a:t>Сваки унос у табели је учесталост</a:t>
            </a:r>
            <a:endParaRPr lang="sr-Cyrl-CS" sz="2600"/>
          </a:p>
          <a:p>
            <a:r>
              <a:rPr lang="sr-Cyrl-CS" sz="2600"/>
              <a:t>Т</a:t>
            </a:r>
            <a:r>
              <a:rPr lang="it-IT" sz="2600"/>
              <a:t>ешко </a:t>
            </a:r>
            <a:r>
              <a:rPr lang="sr-Cyrl-CS" sz="2600"/>
              <a:t>може </a:t>
            </a:r>
            <a:r>
              <a:rPr lang="it-IT" sz="2600"/>
              <a:t>да се измери снага повезаности између две квалитативне променљиве као што су ове</a:t>
            </a:r>
            <a:endParaRPr lang="sr-Cyrl-CS" sz="2600"/>
          </a:p>
          <a:p>
            <a:pPr lvl="1"/>
            <a:r>
              <a:rPr lang="it-IT" sz="2200"/>
              <a:t>лако </a:t>
            </a:r>
            <a:r>
              <a:rPr lang="sr-Cyrl-CS" sz="2200"/>
              <a:t>је </a:t>
            </a:r>
            <a:r>
              <a:rPr lang="it-IT" sz="2200"/>
              <a:t>тестирати нулту хипотезу да не постоји однос или повезаност између две променљиве </a:t>
            </a:r>
            <a:endParaRPr lang="sr-Cyrl-CS" sz="2200"/>
          </a:p>
          <a:p>
            <a:r>
              <a:rPr lang="it-IT" sz="2600"/>
              <a:t>Ако је узорак велики, </a:t>
            </a:r>
            <a:r>
              <a:rPr lang="sr-Cyrl-CS" sz="2600"/>
              <a:t>користимо</a:t>
            </a:r>
            <a:r>
              <a:rPr lang="it-IT" sz="2600"/>
              <a:t> </a:t>
            </a:r>
            <a:r>
              <a:rPr lang="sr-Cyrl-CS" sz="2600"/>
              <a:t>х</a:t>
            </a:r>
            <a:r>
              <a:rPr lang="it-IT" sz="2600" i="1"/>
              <a:t>и-квадрат</a:t>
            </a:r>
            <a:r>
              <a:rPr lang="it-IT" sz="2600"/>
              <a:t> тест</a:t>
            </a:r>
            <a:endParaRPr lang="sr-Latn-CS" sz="26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FA7B8-8D90-42AC-B095-D0B16D6DB6EA}" type="slidenum">
              <a:rPr lang="en-US"/>
              <a:pPr/>
              <a:t>54</a:t>
            </a:fld>
            <a:endParaRPr lang="en-US"/>
          </a:p>
        </p:txBody>
      </p:sp>
      <p:sp>
        <p:nvSpPr>
          <p:cNvPr id="459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Хи-квадрат </a:t>
            </a:r>
            <a:r>
              <a:rPr lang="sr-Cyrl-CS"/>
              <a:t>тест за повезаност</a:t>
            </a:r>
            <a:endParaRPr lang="sr-Latn-CS"/>
          </a:p>
        </p:txBody>
      </p:sp>
      <p:sp>
        <p:nvSpPr>
          <p:cNvPr id="459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12875"/>
            <a:ext cx="8229600" cy="4868863"/>
          </a:xfrm>
        </p:spPr>
        <p:txBody>
          <a:bodyPr/>
          <a:lstStyle/>
          <a:p>
            <a:pPr>
              <a:lnSpc>
                <a:spcPct val="95000"/>
              </a:lnSpc>
            </a:pPr>
            <a:r>
              <a:rPr lang="it-IT" sz="2800"/>
              <a:t>Нулта хипотеза</a:t>
            </a:r>
            <a:endParaRPr lang="sr-Cyrl-CS" sz="2800"/>
          </a:p>
          <a:p>
            <a:pPr lvl="1">
              <a:lnSpc>
                <a:spcPct val="95000"/>
              </a:lnSpc>
            </a:pPr>
            <a:r>
              <a:rPr lang="sr-Cyrl-CS" sz="2400"/>
              <a:t>не</a:t>
            </a:r>
            <a:r>
              <a:rPr lang="it-IT" sz="2400"/>
              <a:t> постоји повезаност између две променљиве</a:t>
            </a:r>
            <a:endParaRPr lang="sr-Cyrl-CS" sz="2400"/>
          </a:p>
          <a:p>
            <a:pPr>
              <a:lnSpc>
                <a:spcPct val="95000"/>
              </a:lnSpc>
            </a:pPr>
            <a:r>
              <a:rPr lang="sr-Cyrl-CS" sz="2800"/>
              <a:t>А</a:t>
            </a:r>
            <a:r>
              <a:rPr lang="it-IT" sz="2800"/>
              <a:t>лтернатива хипотеза</a:t>
            </a:r>
            <a:endParaRPr lang="sr-Cyrl-CS" sz="2800"/>
          </a:p>
          <a:p>
            <a:pPr lvl="1">
              <a:lnSpc>
                <a:spcPct val="95000"/>
              </a:lnSpc>
            </a:pPr>
            <a:r>
              <a:rPr lang="it-IT" sz="2400"/>
              <a:t>постоји повезаност било које врсте</a:t>
            </a:r>
            <a:endParaRPr lang="sr-Cyrl-CS" sz="2400"/>
          </a:p>
          <a:p>
            <a:pPr>
              <a:lnSpc>
                <a:spcPct val="95000"/>
              </a:lnSpc>
            </a:pPr>
            <a:r>
              <a:rPr lang="it-IT" sz="2800"/>
              <a:t>За сваку </a:t>
            </a:r>
            <a:r>
              <a:rPr lang="it-IT" sz="2800" b="1"/>
              <a:t>ћелију</a:t>
            </a:r>
            <a:r>
              <a:rPr lang="sr-Cyrl-CS" sz="2800"/>
              <a:t> (</a:t>
            </a:r>
            <a:r>
              <a:rPr lang="sr-Latn-CS" sz="2800" b="1"/>
              <a:t>cell</a:t>
            </a:r>
            <a:r>
              <a:rPr lang="sr-Cyrl-CS" sz="2800"/>
              <a:t>) </a:t>
            </a:r>
            <a:r>
              <a:rPr lang="it-IT" sz="2800"/>
              <a:t>табеле налазимо учесталост коју би очекивали уколико је нулта хипотеза тачна</a:t>
            </a:r>
            <a:endParaRPr lang="sr-Cyrl-CS" sz="2800"/>
          </a:p>
          <a:p>
            <a:pPr>
              <a:lnSpc>
                <a:spcPct val="95000"/>
              </a:lnSpc>
            </a:pPr>
            <a:r>
              <a:rPr lang="sr-Cyrl-CS" sz="2800"/>
              <a:t>К</a:t>
            </a:r>
            <a:r>
              <a:rPr lang="it-IT" sz="2800"/>
              <a:t>ористимо укупне вредности реда и колоне</a:t>
            </a:r>
            <a:endParaRPr lang="sr-Cyrl-CS" sz="2800"/>
          </a:p>
          <a:p>
            <a:pPr lvl="1">
              <a:lnSpc>
                <a:spcPct val="95000"/>
              </a:lnSpc>
            </a:pPr>
            <a:r>
              <a:rPr lang="it-IT" sz="2400"/>
              <a:t>налазимо очекиване учесталости за табеле са овим укупним вредностима, званим </a:t>
            </a:r>
            <a:r>
              <a:rPr lang="sr-Cyrl-CS" sz="2400" b="1"/>
              <a:t>крајње</a:t>
            </a:r>
            <a:r>
              <a:rPr lang="sr-Cyrl-CS" sz="2400"/>
              <a:t> (</a:t>
            </a:r>
            <a:r>
              <a:rPr lang="sr-Latn-CS" sz="2400" b="1"/>
              <a:t>marginal</a:t>
            </a:r>
            <a:r>
              <a:rPr lang="sr-Cyrl-CS" sz="2400"/>
              <a:t>) </a:t>
            </a:r>
            <a:r>
              <a:rPr lang="it-IT" sz="2400"/>
              <a:t>укупне вредности</a:t>
            </a:r>
            <a:endParaRPr lang="sr-Latn-CS" sz="24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B6CBF-BB4B-4E2D-BDEE-0DB6C70C3508}" type="slidenum">
              <a:rPr lang="en-US"/>
              <a:pPr/>
              <a:t>55</a:t>
            </a:fld>
            <a:endParaRPr lang="en-US"/>
          </a:p>
        </p:txBody>
      </p:sp>
      <p:sp>
        <p:nvSpPr>
          <p:cNvPr id="461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Хи-квадрат </a:t>
            </a:r>
            <a:r>
              <a:rPr lang="sr-Cyrl-CS"/>
              <a:t>тест за повезаност</a:t>
            </a:r>
            <a:endParaRPr lang="sr-Latn-CS"/>
          </a:p>
        </p:txBody>
      </p:sp>
      <p:sp>
        <p:nvSpPr>
          <p:cNvPr id="461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2600"/>
              <a:t>Има 1443 жена, од којих су 899 биле власници</a:t>
            </a:r>
            <a:endParaRPr lang="sr-Cyrl-CS" sz="2600"/>
          </a:p>
          <a:p>
            <a:pPr lvl="1"/>
            <a:r>
              <a:rPr lang="it-IT" sz="2200"/>
              <a:t>пропорција</a:t>
            </a:r>
            <a:r>
              <a:rPr lang="sr-Cyrl-CS" sz="2200"/>
              <a:t> је</a:t>
            </a:r>
            <a:r>
              <a:rPr lang="it-IT" sz="2200"/>
              <a:t> 899/1443</a:t>
            </a:r>
            <a:endParaRPr lang="sr-Cyrl-CS" sz="2200"/>
          </a:p>
          <a:p>
            <a:r>
              <a:rPr lang="it-IT" sz="2600"/>
              <a:t>Да не постоји однос између времена порођаја и </a:t>
            </a:r>
            <a:r>
              <a:rPr lang="sr-Cyrl-CS" sz="2600"/>
              <a:t>врсте </a:t>
            </a:r>
            <a:r>
              <a:rPr lang="it-IT" sz="2600"/>
              <a:t>становања</a:t>
            </a:r>
            <a:endParaRPr lang="sr-Cyrl-CS" sz="2600"/>
          </a:p>
          <a:p>
            <a:pPr lvl="1"/>
            <a:r>
              <a:rPr lang="it-IT" sz="2200"/>
              <a:t>очекивали </a:t>
            </a:r>
            <a:r>
              <a:rPr lang="sr-Cyrl-CS" sz="2200"/>
              <a:t>би </a:t>
            </a:r>
            <a:r>
              <a:rPr lang="it-IT" sz="2200"/>
              <a:t>да свака колона у табели има исти однос, 899/1443, </a:t>
            </a:r>
            <a:r>
              <a:rPr lang="sr-Cyrl-CS" sz="2200"/>
              <a:t>њених </a:t>
            </a:r>
            <a:r>
              <a:rPr lang="it-IT" sz="2200"/>
              <a:t>чланова у првом реду</a:t>
            </a:r>
            <a:endParaRPr lang="sr-Cyrl-CS" sz="2200"/>
          </a:p>
          <a:p>
            <a:r>
              <a:rPr lang="it-IT" sz="2600"/>
              <a:t>Тако би се очекивало да 99 пацијената</a:t>
            </a:r>
            <a:r>
              <a:rPr lang="sr-Latn-CS" sz="2600"/>
              <a:t> </a:t>
            </a:r>
            <a:r>
              <a:rPr lang="it-IT" sz="2600"/>
              <a:t>у првој колони има </a:t>
            </a:r>
            <a:endParaRPr lang="sr-Latn-CS" sz="2600"/>
          </a:p>
          <a:p>
            <a:pPr lvl="1"/>
            <a:r>
              <a:rPr lang="sr-Cyrl-CS" sz="2200"/>
              <a:t>99</a:t>
            </a:r>
            <a:r>
              <a:rPr lang="sr-Latn-CS" sz="2200"/>
              <a:t>x899/1443=61.7 </a:t>
            </a:r>
            <a:r>
              <a:rPr lang="it-IT" sz="2200"/>
              <a:t>у првом реду</a:t>
            </a:r>
            <a:r>
              <a:rPr lang="sr-Latn-CS" sz="2200"/>
              <a:t>, </a:t>
            </a:r>
            <a:r>
              <a:rPr lang="it-IT" sz="2200"/>
              <a:t>прва колона</a:t>
            </a:r>
            <a:r>
              <a:rPr lang="it-IT" sz="2000"/>
              <a:t> </a:t>
            </a:r>
            <a:endParaRPr lang="sr-Cyrl-CS" sz="2200"/>
          </a:p>
          <a:p>
            <a:r>
              <a:rPr lang="it-IT" sz="2600"/>
              <a:t>Под "очекивало" мислимо на просечну учесталост коју бисмо добили на дуге стазе</a:t>
            </a:r>
            <a:endParaRPr lang="sr-Cyrl-CS" sz="26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3096E-CB55-4DE8-98BD-859FEDA1EB2D}" type="slidenum">
              <a:rPr lang="en-US"/>
              <a:pPr/>
              <a:t>56</a:t>
            </a:fld>
            <a:endParaRPr lang="en-US"/>
          </a:p>
        </p:txBody>
      </p:sp>
      <p:sp>
        <p:nvSpPr>
          <p:cNvPr id="463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Хи-квадрат </a:t>
            </a:r>
            <a:r>
              <a:rPr lang="sr-Cyrl-CS"/>
              <a:t>тест за повезаност</a:t>
            </a:r>
            <a:endParaRPr lang="sr-Latn-CS"/>
          </a:p>
        </p:txBody>
      </p:sp>
      <p:sp>
        <p:nvSpPr>
          <p:cNvPr id="463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2800"/>
              <a:t>За 1344 пацијената у другој колони би се очекивало да имају </a:t>
            </a:r>
            <a:r>
              <a:rPr lang="sr-Latn-CS" sz="2800"/>
              <a:t>1344x899/1443=837.3 </a:t>
            </a:r>
            <a:r>
              <a:rPr lang="it-IT" sz="2800"/>
              <a:t>у првом реду</a:t>
            </a:r>
            <a:endParaRPr lang="sr-Latn-CS" sz="2800"/>
          </a:p>
          <a:p>
            <a:r>
              <a:rPr lang="it-IT" sz="2800"/>
              <a:t>Збир ове две очекиване учесталости је 899, укупна вредност реда</a:t>
            </a:r>
            <a:endParaRPr lang="sr-Latn-CS" sz="2800"/>
          </a:p>
          <a:p>
            <a:r>
              <a:rPr lang="it-IT" sz="2800"/>
              <a:t>Слично томе, има 258 пацијената у другом реду и тако бисмо очекивали</a:t>
            </a:r>
            <a:endParaRPr lang="sr-Latn-CS" sz="2800"/>
          </a:p>
          <a:p>
            <a:pPr lvl="1"/>
            <a:r>
              <a:rPr lang="sr-Latn-CS" sz="2400"/>
              <a:t>9</a:t>
            </a:r>
            <a:r>
              <a:rPr lang="sr-Cyrl-CS" sz="2400"/>
              <a:t>9</a:t>
            </a:r>
            <a:r>
              <a:rPr lang="sr-Latn-CS" sz="2400"/>
              <a:t>x258/1443=17.7</a:t>
            </a:r>
            <a:r>
              <a:rPr lang="it-IT" sz="2400"/>
              <a:t> у другом реду, прва колона и</a:t>
            </a:r>
            <a:endParaRPr lang="sr-Latn-CS" sz="2400"/>
          </a:p>
          <a:p>
            <a:pPr lvl="1"/>
            <a:r>
              <a:rPr lang="sr-Latn-CS" sz="2400"/>
              <a:t>1344x258/1443=240.3</a:t>
            </a:r>
            <a:r>
              <a:rPr lang="it-IT" sz="2400"/>
              <a:t> у другом реду, друга колона</a:t>
            </a:r>
            <a:endParaRPr lang="sr-Latn-CS" sz="24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7B2B7-EB14-4F6B-A40C-D82DF8B269CA}" type="slidenum">
              <a:rPr lang="en-US"/>
              <a:pPr/>
              <a:t>57</a:t>
            </a:fld>
            <a:endParaRPr lang="en-US"/>
          </a:p>
        </p:txBody>
      </p:sp>
      <p:sp>
        <p:nvSpPr>
          <p:cNvPr id="465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sz="3600"/>
              <a:t>Oчекиване учесталости по нултој хипотези за табелу контигенције </a:t>
            </a:r>
            <a:endParaRPr lang="sr-Latn-CS" sz="3600"/>
          </a:p>
        </p:txBody>
      </p:sp>
      <p:graphicFrame>
        <p:nvGraphicFramePr>
          <p:cNvPr id="465923" name="Object 3"/>
          <p:cNvGraphicFramePr>
            <a:graphicFrameLocks noChangeAspect="1"/>
          </p:cNvGraphicFramePr>
          <p:nvPr>
            <p:ph idx="1"/>
          </p:nvPr>
        </p:nvGraphicFramePr>
        <p:xfrm>
          <a:off x="1325563" y="1384300"/>
          <a:ext cx="6783387" cy="5029200"/>
        </p:xfrm>
        <a:graphic>
          <a:graphicData uri="http://schemas.openxmlformats.org/presentationml/2006/ole">
            <p:oleObj spid="_x0000_s465923" name="Document" r:id="rId4" imgW="6077641" imgH="3582209" progId="Word.Document.8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E6806-3298-449A-995E-614B5DAF7724}" type="slidenum">
              <a:rPr lang="en-US"/>
              <a:pPr/>
              <a:t>58</a:t>
            </a:fld>
            <a:endParaRPr lang="en-US"/>
          </a:p>
        </p:txBody>
      </p:sp>
      <p:sp>
        <p:nvSpPr>
          <p:cNvPr id="467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Хи-квадрат </a:t>
            </a:r>
            <a:r>
              <a:rPr lang="sr-Cyrl-CS"/>
              <a:t>тест за повезаност</a:t>
            </a:r>
            <a:endParaRPr lang="sr-Latn-CS"/>
          </a:p>
        </p:txBody>
      </p:sp>
      <p:sp>
        <p:nvSpPr>
          <p:cNvPr id="4679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504950"/>
            <a:ext cx="8218488" cy="4725988"/>
          </a:xfrm>
        </p:spPr>
        <p:txBody>
          <a:bodyPr/>
          <a:lstStyle/>
          <a:p>
            <a:r>
              <a:rPr lang="sr-Cyrl-CS" sz="2600"/>
              <a:t>О</a:t>
            </a:r>
            <a:r>
              <a:rPr lang="it-IT" sz="2600"/>
              <a:t>чекивана учесталост за ћелију табеле контигенције се проналази помоћу</a:t>
            </a:r>
            <a:endParaRPr lang="sr-Cyrl-CS" sz="2600"/>
          </a:p>
          <a:p>
            <a:endParaRPr lang="sr-Cyrl-CS" sz="2600"/>
          </a:p>
          <a:p>
            <a:endParaRPr lang="sr-Cyrl-CS" sz="2600"/>
          </a:p>
          <a:p>
            <a:r>
              <a:rPr lang="sv-SE" sz="2600"/>
              <a:t>Није битно која променљива је ред</a:t>
            </a:r>
            <a:r>
              <a:rPr lang="sr-Cyrl-CS" sz="2600"/>
              <a:t>, </a:t>
            </a:r>
            <a:r>
              <a:rPr lang="sv-SE" sz="2600"/>
              <a:t>а која колона</a:t>
            </a:r>
            <a:endParaRPr lang="sr-Cyrl-CS" sz="2600"/>
          </a:p>
          <a:p>
            <a:r>
              <a:rPr lang="sr-Cyrl-CS" sz="2600"/>
              <a:t>П</a:t>
            </a:r>
            <a:r>
              <a:rPr lang="it-IT" sz="2600"/>
              <a:t>оредимо посматране и очекиване учесталости</a:t>
            </a:r>
            <a:r>
              <a:rPr lang="sr-Latn-CS" sz="2600"/>
              <a:t> </a:t>
            </a:r>
            <a:endParaRPr lang="sr-Cyrl-CS" sz="2600"/>
          </a:p>
          <a:p>
            <a:r>
              <a:rPr lang="sr-Cyrl-CS" sz="2600"/>
              <a:t>Т</a:t>
            </a:r>
            <a:r>
              <a:rPr lang="it-IT" sz="2600"/>
              <a:t>ест статистика</a:t>
            </a:r>
            <a:endParaRPr lang="sr-Cyrl-CS" sz="2600"/>
          </a:p>
          <a:p>
            <a:pPr lvl="1"/>
            <a:r>
              <a:rPr lang="sr-Cyrl-CS" sz="2200"/>
              <a:t>р</a:t>
            </a:r>
            <a:r>
              <a:rPr lang="it-IT" sz="2200"/>
              <a:t>азлик</a:t>
            </a:r>
            <a:r>
              <a:rPr lang="sr-Cyrl-CS" sz="2200"/>
              <a:t>а</a:t>
            </a:r>
            <a:r>
              <a:rPr lang="it-IT" sz="2200"/>
              <a:t> између посматраних и очекиваних учесталости</a:t>
            </a:r>
            <a:endParaRPr lang="sr-Cyrl-CS" sz="2200"/>
          </a:p>
          <a:p>
            <a:pPr lvl="1"/>
            <a:r>
              <a:rPr lang="it-IT" sz="2200"/>
              <a:t>и </a:t>
            </a:r>
            <a:r>
              <a:rPr lang="sr-Cyrl-CS" sz="2200"/>
              <a:t>посматрана </a:t>
            </a:r>
            <a:r>
              <a:rPr lang="it-IT" sz="2200"/>
              <a:t>и очекивана учесталост имају исту свеукупну вредност</a:t>
            </a:r>
            <a:r>
              <a:rPr lang="sr-Cyrl-CS" sz="2200"/>
              <a:t> (</a:t>
            </a:r>
            <a:r>
              <a:rPr lang="sr-Latn-CS" sz="2200" i="1"/>
              <a:t>grand total</a:t>
            </a:r>
            <a:r>
              <a:rPr lang="sr-Cyrl-CS" sz="2200"/>
              <a:t>)</a:t>
            </a:r>
            <a:r>
              <a:rPr lang="it-IT" sz="2200"/>
              <a:t>, 1443</a:t>
            </a:r>
            <a:r>
              <a:rPr lang="sr-Latn-CS" sz="2200"/>
              <a:t> </a:t>
            </a:r>
          </a:p>
        </p:txBody>
      </p:sp>
      <p:graphicFrame>
        <p:nvGraphicFramePr>
          <p:cNvPr id="467972" name="Object 4"/>
          <p:cNvGraphicFramePr>
            <a:graphicFrameLocks noChangeAspect="1"/>
          </p:cNvGraphicFramePr>
          <p:nvPr>
            <p:ph sz="half" idx="2"/>
          </p:nvPr>
        </p:nvGraphicFramePr>
        <p:xfrm>
          <a:off x="1058863" y="2349500"/>
          <a:ext cx="7118350" cy="962025"/>
        </p:xfrm>
        <a:graphic>
          <a:graphicData uri="http://schemas.openxmlformats.org/presentationml/2006/ole">
            <p:oleObj spid="_x0000_s467972" name="Document" r:id="rId4" imgW="5753279" imgH="444221" progId="Word.Document.8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64BFE-A77D-48E1-8051-3353E50C09C4}" type="slidenum">
              <a:rPr lang="en-US"/>
              <a:pPr/>
              <a:t>59</a:t>
            </a:fld>
            <a:endParaRPr lang="en-US"/>
          </a:p>
        </p:txBody>
      </p:sp>
      <p:sp>
        <p:nvSpPr>
          <p:cNvPr id="470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Хи-квадрат </a:t>
            </a:r>
            <a:r>
              <a:rPr lang="sr-Cyrl-CS"/>
              <a:t>тест за повезаност</a:t>
            </a:r>
            <a:endParaRPr lang="sr-Latn-CS"/>
          </a:p>
        </p:txBody>
      </p:sp>
      <p:sp>
        <p:nvSpPr>
          <p:cNvPr id="4700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504950"/>
            <a:ext cx="8191500" cy="4725988"/>
          </a:xfrm>
        </p:spPr>
        <p:txBody>
          <a:bodyPr/>
          <a:lstStyle/>
          <a:p>
            <a:r>
              <a:rPr lang="sr-Cyrl-CS" sz="2800"/>
              <a:t>Н</a:t>
            </a:r>
            <a:r>
              <a:rPr lang="it-IT" sz="2800"/>
              <a:t>ајбоља </a:t>
            </a:r>
            <a:r>
              <a:rPr lang="sr-Cyrl-CS" sz="2800"/>
              <a:t>тест </a:t>
            </a:r>
            <a:r>
              <a:rPr lang="it-IT" sz="2800"/>
              <a:t>статистика</a:t>
            </a:r>
            <a:r>
              <a:rPr lang="sr-Latn-CS" sz="2800"/>
              <a:t> </a:t>
            </a:r>
            <a:r>
              <a:rPr lang="sr-Cyrl-CS" sz="2800"/>
              <a:t>је</a:t>
            </a:r>
          </a:p>
          <a:p>
            <a:endParaRPr lang="sr-Cyrl-CS" sz="2800"/>
          </a:p>
          <a:p>
            <a:endParaRPr lang="sr-Cyrl-CS" sz="2800"/>
          </a:p>
          <a:p>
            <a:r>
              <a:rPr lang="sr-Cyrl-CS" sz="2800"/>
              <a:t>Ч</a:t>
            </a:r>
            <a:r>
              <a:rPr lang="en-GB" sz="2800"/>
              <a:t>есто </a:t>
            </a:r>
            <a:r>
              <a:rPr lang="sr-Cyrl-CS" sz="2800"/>
              <a:t>се </a:t>
            </a:r>
            <a:r>
              <a:rPr lang="en-GB" sz="2800"/>
              <a:t>пише као</a:t>
            </a:r>
            <a:endParaRPr lang="sr-Cyrl-CS" sz="2800"/>
          </a:p>
          <a:p>
            <a:endParaRPr lang="sr-Cyrl-CS" sz="2800"/>
          </a:p>
          <a:p>
            <a:endParaRPr lang="sr-Cyrl-CS" sz="2800"/>
          </a:p>
          <a:p>
            <a:r>
              <a:rPr lang="en-GB" sz="2800"/>
              <a:t>За </a:t>
            </a:r>
            <a:r>
              <a:rPr lang="sr-Cyrl-CS" sz="2800"/>
              <a:t>т</a:t>
            </a:r>
            <a:r>
              <a:rPr lang="en-GB" sz="2800"/>
              <a:t>абелу </a:t>
            </a:r>
            <a:r>
              <a:rPr lang="sr-Cyrl-CS" sz="2800"/>
              <a:t>контигенције</a:t>
            </a:r>
            <a:r>
              <a:rPr lang="en-GB" sz="2800"/>
              <a:t> ово је</a:t>
            </a:r>
            <a:endParaRPr lang="sr-Latn-CS" sz="2800"/>
          </a:p>
        </p:txBody>
      </p:sp>
      <p:graphicFrame>
        <p:nvGraphicFramePr>
          <p:cNvPr id="470020" name="Object 4"/>
          <p:cNvGraphicFramePr>
            <a:graphicFrameLocks noChangeAspect="1"/>
          </p:cNvGraphicFramePr>
          <p:nvPr>
            <p:ph sz="half" idx="2"/>
          </p:nvPr>
        </p:nvGraphicFramePr>
        <p:xfrm>
          <a:off x="962025" y="2066925"/>
          <a:ext cx="7089775" cy="873125"/>
        </p:xfrm>
        <a:graphic>
          <a:graphicData uri="http://schemas.openxmlformats.org/presentationml/2006/ole">
            <p:oleObj spid="_x0000_s470020" name="Document" r:id="rId4" imgW="5899997" imgH="758488" progId="Word.Document.8">
              <p:embed/>
            </p:oleObj>
          </a:graphicData>
        </a:graphic>
      </p:graphicFrame>
      <p:sp>
        <p:nvSpPr>
          <p:cNvPr id="470021" name="Rectangle 5"/>
          <p:cNvSpPr>
            <a:spLocks noChangeArrowheads="1"/>
          </p:cNvSpPr>
          <p:nvPr/>
        </p:nvSpPr>
        <p:spPr bwMode="auto">
          <a:xfrm>
            <a:off x="0" y="32432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470022" name="Object 6"/>
          <p:cNvGraphicFramePr>
            <a:graphicFrameLocks noChangeAspect="1"/>
          </p:cNvGraphicFramePr>
          <p:nvPr/>
        </p:nvGraphicFramePr>
        <p:xfrm>
          <a:off x="1319213" y="3594100"/>
          <a:ext cx="1625600" cy="844550"/>
        </p:xfrm>
        <a:graphic>
          <a:graphicData uri="http://schemas.openxmlformats.org/presentationml/2006/ole">
            <p:oleObj spid="_x0000_s470022" name="Equation" r:id="rId5" imgW="711200" imgH="368300" progId="">
              <p:embed/>
            </p:oleObj>
          </a:graphicData>
        </a:graphic>
      </p:graphicFrame>
      <p:sp>
        <p:nvSpPr>
          <p:cNvPr id="470023" name="Rectangle 7"/>
          <p:cNvSpPr>
            <a:spLocks noChangeArrowheads="1"/>
          </p:cNvSpPr>
          <p:nvPr/>
        </p:nvSpPr>
        <p:spPr bwMode="auto">
          <a:xfrm>
            <a:off x="0" y="30527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470024" name="Object 8"/>
          <p:cNvGraphicFramePr>
            <a:graphicFrameLocks noChangeAspect="1"/>
          </p:cNvGraphicFramePr>
          <p:nvPr/>
        </p:nvGraphicFramePr>
        <p:xfrm>
          <a:off x="320675" y="5092700"/>
          <a:ext cx="8607425" cy="1304925"/>
        </p:xfrm>
        <a:graphic>
          <a:graphicData uri="http://schemas.openxmlformats.org/presentationml/2006/ole">
            <p:oleObj spid="_x0000_s470024" name="Equation" r:id="rId6" imgW="4965700" imgH="749300" progId="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A885A-3BF0-4D9D-A623-F87FEBE1BCBD}" type="slidenum">
              <a:rPr lang="en-US"/>
              <a:pPr/>
              <a:t>6</a:t>
            </a:fld>
            <a:endParaRPr lang="en-US"/>
          </a:p>
        </p:txBody>
      </p:sp>
      <p:sp>
        <p:nvSpPr>
          <p:cNvPr id="308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М</a:t>
            </a:r>
            <a:r>
              <a:rPr lang="it-IT"/>
              <a:t>ann-Whitney U </a:t>
            </a:r>
            <a:r>
              <a:rPr lang="sr-Cyrl-CS"/>
              <a:t>тест</a:t>
            </a:r>
            <a:endParaRPr lang="sr-Latn-CS"/>
          </a:p>
        </p:txBody>
      </p:sp>
      <p:sp>
        <p:nvSpPr>
          <p:cNvPr id="3082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504950"/>
            <a:ext cx="8128000" cy="4725988"/>
          </a:xfrm>
        </p:spPr>
        <p:txBody>
          <a:bodyPr/>
          <a:lstStyle/>
          <a:p>
            <a:r>
              <a:rPr lang="it-IT" sz="2800"/>
              <a:t>Нулта хипотеза</a:t>
            </a:r>
            <a:endParaRPr lang="sr-Cyrl-CS" sz="2800"/>
          </a:p>
          <a:p>
            <a:pPr lvl="1"/>
            <a:r>
              <a:rPr lang="it-IT" sz="2400"/>
              <a:t>не постоји тенденција за </a:t>
            </a:r>
            <a:r>
              <a:rPr lang="sr-Cyrl-CS" sz="2400"/>
              <a:t>чланове </a:t>
            </a:r>
            <a:r>
              <a:rPr lang="it-IT" sz="2400"/>
              <a:t>једне популације да </a:t>
            </a:r>
            <a:r>
              <a:rPr lang="sr-Cyrl-CS" sz="2400"/>
              <a:t>прекораче чланове </a:t>
            </a:r>
            <a:r>
              <a:rPr lang="it-IT" sz="2400"/>
              <a:t>друге</a:t>
            </a:r>
            <a:r>
              <a:rPr lang="sr-Cyrl-CS" sz="2400"/>
              <a:t> популације</a:t>
            </a:r>
          </a:p>
          <a:p>
            <a:r>
              <a:rPr lang="it-IT" sz="2800"/>
              <a:t>Алтернатива хипотеза </a:t>
            </a:r>
            <a:endParaRPr lang="sr-Cyrl-CS" sz="2800"/>
          </a:p>
          <a:p>
            <a:pPr lvl="1"/>
            <a:r>
              <a:rPr lang="it-IT" sz="2400"/>
              <a:t>постоји таква тенденција, у једном или другом смеру </a:t>
            </a:r>
            <a:endParaRPr lang="sr-Cyrl-CS" sz="2400"/>
          </a:p>
          <a:p>
            <a:endParaRPr lang="sr-Latn-CS" sz="2800"/>
          </a:p>
        </p:txBody>
      </p:sp>
      <p:graphicFrame>
        <p:nvGraphicFramePr>
          <p:cNvPr id="308228" name="Object 4"/>
          <p:cNvGraphicFramePr>
            <a:graphicFrameLocks noChangeAspect="1"/>
          </p:cNvGraphicFramePr>
          <p:nvPr>
            <p:ph sz="half" idx="2"/>
          </p:nvPr>
        </p:nvGraphicFramePr>
        <p:xfrm>
          <a:off x="1393825" y="4721225"/>
          <a:ext cx="5861050" cy="1560513"/>
        </p:xfrm>
        <a:graphic>
          <a:graphicData uri="http://schemas.openxmlformats.org/presentationml/2006/ole">
            <p:oleObj spid="_x0000_s308228" name="Document" r:id="rId4" imgW="5930923" imgH="831565" progId="Word.Document.8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BC1B7-556F-4B6B-A109-E07F7AAD8259}" type="slidenum">
              <a:rPr lang="en-US"/>
              <a:pPr/>
              <a:t>60</a:t>
            </a:fld>
            <a:endParaRPr lang="en-US"/>
          </a:p>
        </p:txBody>
      </p:sp>
      <p:sp>
        <p:nvSpPr>
          <p:cNvPr id="472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Хи-квадрат </a:t>
            </a:r>
            <a:r>
              <a:rPr lang="sr-Cyrl-CS"/>
              <a:t>тест за повезаност</a:t>
            </a:r>
            <a:endParaRPr lang="sr-Latn-CS"/>
          </a:p>
        </p:txBody>
      </p:sp>
      <p:sp>
        <p:nvSpPr>
          <p:cNvPr id="472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5000"/>
              </a:lnSpc>
            </a:pPr>
            <a:r>
              <a:rPr lang="sr-Cyrl-CS" sz="2800"/>
              <a:t>Р</a:t>
            </a:r>
            <a:r>
              <a:rPr lang="en-GB" sz="2800"/>
              <a:t>асподела ове тест статистике када је нулта хипотеза тачна, а узорак довољно велик</a:t>
            </a:r>
            <a:r>
              <a:rPr lang="sr-Cyrl-CS" sz="2800"/>
              <a:t>и </a:t>
            </a:r>
            <a:r>
              <a:rPr lang="en-GB" sz="2800"/>
              <a:t>је</a:t>
            </a:r>
            <a:endParaRPr lang="sr-Cyrl-CS" sz="2800"/>
          </a:p>
          <a:p>
            <a:pPr lvl="1">
              <a:lnSpc>
                <a:spcPct val="95000"/>
              </a:lnSpc>
            </a:pPr>
            <a:r>
              <a:rPr lang="it-IT" sz="2400" i="1"/>
              <a:t>Хи-квадрат</a:t>
            </a:r>
            <a:r>
              <a:rPr lang="it-IT" sz="2400"/>
              <a:t> </a:t>
            </a:r>
            <a:r>
              <a:rPr lang="en-GB" sz="2400"/>
              <a:t>расподела са </a:t>
            </a:r>
            <a:r>
              <a:rPr lang="sr-Latn-CS" sz="2400"/>
              <a:t>(</a:t>
            </a:r>
            <a:r>
              <a:rPr lang="sr-Latn-CS" sz="2400" i="1"/>
              <a:t>r</a:t>
            </a:r>
            <a:r>
              <a:rPr lang="sr-Latn-CS" sz="2400"/>
              <a:t> - 1)</a:t>
            </a:r>
            <a:r>
              <a:rPr lang="sr-Cyrl-CS" sz="2400"/>
              <a:t> </a:t>
            </a:r>
            <a:r>
              <a:rPr lang="sr-Latn-CS" sz="2400"/>
              <a:t>(</a:t>
            </a:r>
            <a:r>
              <a:rPr lang="sr-Latn-CS" sz="2400" i="1"/>
              <a:t>c</a:t>
            </a:r>
            <a:r>
              <a:rPr lang="sr-Latn-CS" sz="2400"/>
              <a:t> - 1) </a:t>
            </a:r>
            <a:r>
              <a:rPr lang="en-GB" sz="2400"/>
              <a:t>степени слободе</a:t>
            </a:r>
            <a:endParaRPr lang="sr-Cyrl-CS" sz="2400"/>
          </a:p>
          <a:p>
            <a:pPr lvl="1">
              <a:lnSpc>
                <a:spcPct val="95000"/>
              </a:lnSpc>
            </a:pPr>
            <a:r>
              <a:rPr lang="sr-Latn-CS" sz="2400" i="1"/>
              <a:t>r</a:t>
            </a:r>
            <a:r>
              <a:rPr lang="sr-Latn-CS" sz="2400"/>
              <a:t> </a:t>
            </a:r>
            <a:r>
              <a:rPr lang="sr-Cyrl-CS" sz="2400"/>
              <a:t>је </a:t>
            </a:r>
            <a:r>
              <a:rPr lang="en-GB" sz="2400"/>
              <a:t>број редова</a:t>
            </a:r>
            <a:r>
              <a:rPr lang="sr-Cyrl-CS" sz="2400"/>
              <a:t>, </a:t>
            </a:r>
            <a:r>
              <a:rPr lang="en-GB" sz="2400"/>
              <a:t>а </a:t>
            </a:r>
            <a:r>
              <a:rPr lang="sr-Latn-CS" sz="2400" i="1"/>
              <a:t>c</a:t>
            </a:r>
            <a:r>
              <a:rPr lang="sr-Latn-CS" sz="2400"/>
              <a:t> </a:t>
            </a:r>
            <a:r>
              <a:rPr lang="en-GB" sz="2400"/>
              <a:t>је број колона</a:t>
            </a:r>
            <a:r>
              <a:rPr lang="sr-Latn-CS"/>
              <a:t> </a:t>
            </a:r>
            <a:endParaRPr lang="sr-Cyrl-CS"/>
          </a:p>
          <a:p>
            <a:pPr>
              <a:lnSpc>
                <a:spcPct val="95000"/>
              </a:lnSpc>
            </a:pPr>
            <a:r>
              <a:rPr lang="en-GB" sz="2800"/>
              <a:t>Укупне вредности реда и колоне третирамо као фиксне</a:t>
            </a:r>
            <a:endParaRPr lang="sr-Cyrl-CS" sz="2800"/>
          </a:p>
          <a:p>
            <a:pPr>
              <a:lnSpc>
                <a:spcPct val="95000"/>
              </a:lnSpc>
            </a:pPr>
            <a:r>
              <a:rPr lang="en-GB" sz="2800"/>
              <a:t>Тест се сматра условн</a:t>
            </a:r>
            <a:r>
              <a:rPr lang="sr-Cyrl-CS" sz="2800"/>
              <a:t>им (</a:t>
            </a:r>
            <a:r>
              <a:rPr lang="sr-Latn-CS" sz="2800" b="1"/>
              <a:t>conditional</a:t>
            </a:r>
            <a:r>
              <a:rPr lang="sr-Cyrl-CS" sz="2800"/>
              <a:t>) на </a:t>
            </a:r>
            <a:r>
              <a:rPr lang="en-GB" sz="2800"/>
              <a:t>овим укупним вредностима</a:t>
            </a:r>
            <a:endParaRPr lang="sr-Cyrl-CS" sz="2800"/>
          </a:p>
          <a:p>
            <a:pPr>
              <a:lnSpc>
                <a:spcPct val="95000"/>
              </a:lnSpc>
            </a:pPr>
            <a:r>
              <a:rPr lang="it-IT" sz="2800"/>
              <a:t>За табелу </a:t>
            </a:r>
            <a:r>
              <a:rPr lang="sr-Cyrl-CS" sz="2800"/>
              <a:t>контигенције</a:t>
            </a:r>
            <a:r>
              <a:rPr lang="it-IT" sz="2800"/>
              <a:t> имамо</a:t>
            </a:r>
            <a:endParaRPr lang="sr-Cyrl-CS" sz="2800"/>
          </a:p>
          <a:p>
            <a:pPr lvl="1">
              <a:lnSpc>
                <a:spcPct val="95000"/>
              </a:lnSpc>
            </a:pPr>
            <a:r>
              <a:rPr lang="it-IT" sz="2400"/>
              <a:t>(5 - 1) x (2 - 1) = 4 степен</a:t>
            </a:r>
            <a:r>
              <a:rPr lang="sr-Cyrl-CS" sz="2400"/>
              <a:t>а </a:t>
            </a:r>
            <a:r>
              <a:rPr lang="it-IT" sz="2400"/>
              <a:t>слободе</a:t>
            </a:r>
            <a:r>
              <a:rPr lang="sr-Latn-CS" sz="2400"/>
              <a:t> </a:t>
            </a:r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E4DF3-6943-4847-A34D-242C71C5D46D}" type="slidenum">
              <a:rPr lang="en-US"/>
              <a:pPr/>
              <a:t>61</a:t>
            </a:fld>
            <a:endParaRPr lang="en-US"/>
          </a:p>
        </p:txBody>
      </p:sp>
      <p:sp>
        <p:nvSpPr>
          <p:cNvPr id="474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/>
              <a:t>П</a:t>
            </a:r>
            <a:r>
              <a:rPr lang="it-IT" sz="3600"/>
              <a:t>роцент</a:t>
            </a:r>
            <a:r>
              <a:rPr lang="sr-Cyrl-CS" sz="3600"/>
              <a:t>не т</a:t>
            </a:r>
            <a:r>
              <a:rPr lang="it-IT" sz="3600"/>
              <a:t>ачке Хи-квадрат расподеле</a:t>
            </a:r>
            <a:r>
              <a:rPr lang="sr-Latn-CS" sz="3600"/>
              <a:t> </a:t>
            </a:r>
          </a:p>
        </p:txBody>
      </p:sp>
      <p:graphicFrame>
        <p:nvGraphicFramePr>
          <p:cNvPr id="474115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2465388" y="1322388"/>
          <a:ext cx="3513137" cy="5146675"/>
        </p:xfrm>
        <a:graphic>
          <a:graphicData uri="http://schemas.openxmlformats.org/presentationml/2006/ole">
            <p:oleObj spid="_x0000_s474115" name="Document" r:id="rId4" imgW="6013991" imgH="8810269" progId="Word.Document.8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0E91C-3965-4791-9B60-315B194C8EDC}" type="slidenum">
              <a:rPr lang="en-US"/>
              <a:pPr/>
              <a:t>62</a:t>
            </a:fld>
            <a:endParaRPr lang="en-US"/>
          </a:p>
        </p:txBody>
      </p:sp>
      <p:sp>
        <p:nvSpPr>
          <p:cNvPr id="476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/>
              <a:t>П</a:t>
            </a:r>
            <a:r>
              <a:rPr lang="it-IT" sz="3600"/>
              <a:t>роцент</a:t>
            </a:r>
            <a:r>
              <a:rPr lang="sr-Cyrl-CS" sz="3600"/>
              <a:t>на т</a:t>
            </a:r>
            <a:r>
              <a:rPr lang="it-IT" sz="3600"/>
              <a:t>ачка </a:t>
            </a:r>
            <a:r>
              <a:rPr lang="it-IT" sz="3600" i="1"/>
              <a:t>Хи-квадрат</a:t>
            </a:r>
            <a:r>
              <a:rPr lang="it-IT" sz="3600"/>
              <a:t> расподеле</a:t>
            </a:r>
            <a:r>
              <a:rPr lang="sr-Latn-CS" sz="3600"/>
              <a:t> </a:t>
            </a:r>
          </a:p>
        </p:txBody>
      </p:sp>
      <p:sp>
        <p:nvSpPr>
          <p:cNvPr id="476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476164" name="Picture 4" descr="Slika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9038" y="1358900"/>
            <a:ext cx="6821487" cy="498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0081E-9E70-486C-81BA-9C303B40A395}" type="slidenum">
              <a:rPr lang="en-US"/>
              <a:pPr/>
              <a:t>63</a:t>
            </a:fld>
            <a:endParaRPr lang="en-US"/>
          </a:p>
        </p:txBody>
      </p:sp>
      <p:sp>
        <p:nvSpPr>
          <p:cNvPr id="478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Хи-квадрат </a:t>
            </a:r>
            <a:r>
              <a:rPr lang="sr-Cyrl-CS"/>
              <a:t>тест за повезаност</a:t>
            </a:r>
            <a:endParaRPr lang="sr-Latn-CS"/>
          </a:p>
        </p:txBody>
      </p:sp>
      <p:sp>
        <p:nvSpPr>
          <p:cNvPr id="478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17650"/>
            <a:ext cx="8229600" cy="4725988"/>
          </a:xfrm>
        </p:spPr>
        <p:txBody>
          <a:bodyPr/>
          <a:lstStyle/>
          <a:p>
            <a:r>
              <a:rPr lang="sr-Cyrl-CS" sz="2600"/>
              <a:t>Н</a:t>
            </a:r>
            <a:r>
              <a:rPr lang="it-IT" sz="2600"/>
              <a:t>аша </a:t>
            </a:r>
            <a:r>
              <a:rPr lang="sr-Cyrl-CS" sz="2600"/>
              <a:t>посматрана </a:t>
            </a:r>
            <a:r>
              <a:rPr lang="it-IT" sz="2600"/>
              <a:t>вредност од 10.5 има вероватноћу између </a:t>
            </a:r>
            <a:r>
              <a:rPr lang="sr-Cyrl-CS" sz="2600"/>
              <a:t>између</a:t>
            </a:r>
            <a:r>
              <a:rPr lang="it-IT" sz="2600"/>
              <a:t> 0.01 и 0.05</a:t>
            </a:r>
            <a:endParaRPr lang="sr-Cyrl-CS" sz="2600"/>
          </a:p>
          <a:p>
            <a:r>
              <a:rPr lang="it-IT" sz="2600"/>
              <a:t>Ако користимо </a:t>
            </a:r>
            <a:r>
              <a:rPr lang="sr-Cyrl-CS" sz="2600"/>
              <a:t>рачунарски </a:t>
            </a:r>
            <a:r>
              <a:rPr lang="it-IT" sz="2600"/>
              <a:t>програм налазимо</a:t>
            </a:r>
            <a:r>
              <a:rPr lang="sr-Cyrl-CS" sz="2600"/>
              <a:t> да је </a:t>
            </a:r>
            <a:r>
              <a:rPr lang="sr-Latn-CS" sz="2600"/>
              <a:t>P </a:t>
            </a:r>
            <a:r>
              <a:rPr lang="it-IT" sz="2600"/>
              <a:t>= 0.03</a:t>
            </a:r>
            <a:endParaRPr lang="sr-Cyrl-CS" sz="2600"/>
          </a:p>
          <a:p>
            <a:r>
              <a:rPr lang="it-IT" sz="2600"/>
              <a:t>Подаци нису у складу са нултом хипотезом</a:t>
            </a:r>
            <a:endParaRPr lang="sr-Cyrl-CS" sz="2600"/>
          </a:p>
          <a:p>
            <a:pPr lvl="1"/>
            <a:r>
              <a:rPr lang="it-IT" sz="2200"/>
              <a:t>постоји добар доказ о </a:t>
            </a:r>
            <a:r>
              <a:rPr lang="sr-Cyrl-CS" sz="2200"/>
              <a:t>вези </a:t>
            </a:r>
            <a:r>
              <a:rPr lang="it-IT" sz="2200"/>
              <a:t>између </a:t>
            </a:r>
            <a:r>
              <a:rPr lang="sr-Cyrl-CS" sz="2200"/>
              <a:t>врсте становања </a:t>
            </a:r>
            <a:r>
              <a:rPr lang="it-IT" sz="2200"/>
              <a:t>и времена порођаја</a:t>
            </a:r>
            <a:endParaRPr lang="sr-Cyrl-CS" sz="2200"/>
          </a:p>
          <a:p>
            <a:r>
              <a:rPr lang="it-IT" sz="2600"/>
              <a:t>Хи-квадрат статистика није показатељ снаге повезаности</a:t>
            </a:r>
            <a:r>
              <a:rPr lang="sr-Latn-CS" sz="2600"/>
              <a:t> </a:t>
            </a:r>
            <a:endParaRPr lang="sr-Cyrl-CS" sz="2600"/>
          </a:p>
          <a:p>
            <a:pPr lvl="1"/>
            <a:r>
              <a:rPr lang="it-IT" sz="2200"/>
              <a:t>можемо </a:t>
            </a:r>
            <a:r>
              <a:rPr lang="sr-Cyrl-CS" sz="2200"/>
              <a:t>је </a:t>
            </a:r>
            <a:r>
              <a:rPr lang="it-IT" sz="2200"/>
              <a:t>користити само када су бројеви у ћелијама учесталости, а не када су проценти, пропорције или мерења</a:t>
            </a:r>
            <a:r>
              <a:rPr lang="sr-Latn-CS" sz="2600"/>
              <a:t> </a:t>
            </a:r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89356-A701-4EBD-84B3-839A5046AE94}" type="slidenum">
              <a:rPr lang="en-US"/>
              <a:pPr/>
              <a:t>64</a:t>
            </a:fld>
            <a:endParaRPr lang="en-US"/>
          </a:p>
        </p:txBody>
      </p:sp>
      <p:sp>
        <p:nvSpPr>
          <p:cNvPr id="480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sz="2200"/>
              <a:t>Кашаљ током дана или током ноћи код деце старости од 14 година са и без историје бронхитиса пре узраста од 5 година </a:t>
            </a:r>
            <a:r>
              <a:rPr lang="sr-Latn-CS" sz="2200"/>
              <a:t>(Holland </a:t>
            </a:r>
            <a:r>
              <a:rPr lang="sr-Latn-CS" sz="2200" i="1"/>
              <a:t>и други</a:t>
            </a:r>
            <a:r>
              <a:rPr lang="sr-Latn-CS" sz="2200"/>
              <a:t> 1978) </a:t>
            </a:r>
          </a:p>
        </p:txBody>
      </p:sp>
      <p:graphicFrame>
        <p:nvGraphicFramePr>
          <p:cNvPr id="480259" name="Object 3"/>
          <p:cNvGraphicFramePr>
            <a:graphicFrameLocks noChangeAspect="1"/>
          </p:cNvGraphicFramePr>
          <p:nvPr>
            <p:ph idx="1"/>
          </p:nvPr>
        </p:nvGraphicFramePr>
        <p:xfrm>
          <a:off x="104775" y="1812925"/>
          <a:ext cx="8632825" cy="4048125"/>
        </p:xfrm>
        <a:graphic>
          <a:graphicData uri="http://schemas.openxmlformats.org/presentationml/2006/ole">
            <p:oleObj spid="_x0000_s480259" name="Document" r:id="rId4" imgW="6077641" imgH="2648048" progId="Word.Document.8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23025-1A16-47D9-BDF4-A94908B4270F}" type="slidenum">
              <a:rPr lang="en-US"/>
              <a:pPr/>
              <a:t>65</a:t>
            </a:fld>
            <a:endParaRPr lang="en-US"/>
          </a:p>
        </p:txBody>
      </p:sp>
      <p:sp>
        <p:nvSpPr>
          <p:cNvPr id="482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Хи-квадрат </a:t>
            </a:r>
            <a:r>
              <a:rPr lang="sr-Cyrl-CS"/>
              <a:t>тест за повезаност</a:t>
            </a:r>
            <a:endParaRPr lang="sr-Latn-CS"/>
          </a:p>
        </p:txBody>
      </p:sp>
      <p:sp>
        <p:nvSpPr>
          <p:cNvPr id="482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r-Cyrl-CS"/>
              <a:t>Користимо </a:t>
            </a:r>
            <a:r>
              <a:rPr lang="it-IT"/>
              <a:t>Хи-квадрат</a:t>
            </a:r>
            <a:r>
              <a:rPr lang="sr-Cyrl-CS"/>
              <a:t> </a:t>
            </a:r>
            <a:r>
              <a:rPr lang="it-IT"/>
              <a:t>тест </a:t>
            </a:r>
            <a:r>
              <a:rPr lang="sr-Cyrl-CS"/>
              <a:t>да </a:t>
            </a:r>
            <a:r>
              <a:rPr lang="it-IT"/>
              <a:t>тестира</a:t>
            </a:r>
            <a:r>
              <a:rPr lang="sr-Cyrl-CS"/>
              <a:t>мо </a:t>
            </a:r>
            <a:r>
              <a:rPr lang="it-IT"/>
              <a:t>нулт</a:t>
            </a:r>
            <a:r>
              <a:rPr lang="sr-Cyrl-CS"/>
              <a:t>у </a:t>
            </a:r>
            <a:r>
              <a:rPr lang="it-IT"/>
              <a:t>хипотез</a:t>
            </a:r>
            <a:r>
              <a:rPr lang="sr-Cyrl-CS"/>
              <a:t>у</a:t>
            </a:r>
          </a:p>
          <a:p>
            <a:pPr lvl="1">
              <a:lnSpc>
                <a:spcPct val="90000"/>
              </a:lnSpc>
            </a:pPr>
            <a:r>
              <a:rPr lang="sr-Cyrl-CS"/>
              <a:t>да нема </a:t>
            </a:r>
            <a:r>
              <a:rPr lang="it-IT"/>
              <a:t>повезаности између каш</a:t>
            </a:r>
            <a:r>
              <a:rPr lang="sr-Cyrl-CS"/>
              <a:t>ља </a:t>
            </a:r>
            <a:r>
              <a:rPr lang="it-IT"/>
              <a:t>и историје бронхитиса</a:t>
            </a:r>
            <a:r>
              <a:rPr lang="sr-Latn-CS"/>
              <a:t> </a:t>
            </a:r>
            <a:endParaRPr lang="sr-Cyrl-CS"/>
          </a:p>
          <a:p>
            <a:pPr>
              <a:lnSpc>
                <a:spcPct val="90000"/>
              </a:lnSpc>
            </a:pPr>
            <a:r>
              <a:rPr lang="it-IT"/>
              <a:t>Тест статистика је</a:t>
            </a:r>
            <a:endParaRPr lang="sr-Cyrl-CS"/>
          </a:p>
          <a:p>
            <a:pPr>
              <a:lnSpc>
                <a:spcPct val="90000"/>
              </a:lnSpc>
            </a:pPr>
            <a:endParaRPr lang="sr-Cyrl-CS"/>
          </a:p>
          <a:p>
            <a:pPr>
              <a:lnSpc>
                <a:spcPct val="90000"/>
              </a:lnSpc>
            </a:pPr>
            <a:endParaRPr lang="sr-Cyrl-CS"/>
          </a:p>
          <a:p>
            <a:pPr>
              <a:lnSpc>
                <a:spcPct val="90000"/>
              </a:lnSpc>
            </a:pPr>
            <a:r>
              <a:rPr lang="it-IT"/>
              <a:t>Имамо </a:t>
            </a:r>
            <a:r>
              <a:rPr lang="sr-Latn-CS" i="1"/>
              <a:t>r</a:t>
            </a:r>
            <a:r>
              <a:rPr lang="sr-Latn-CS"/>
              <a:t> </a:t>
            </a:r>
            <a:r>
              <a:rPr lang="it-IT"/>
              <a:t>= 2 редов</a:t>
            </a:r>
            <a:r>
              <a:rPr lang="sr-Cyrl-CS"/>
              <a:t>а </a:t>
            </a:r>
            <a:r>
              <a:rPr lang="it-IT"/>
              <a:t>и </a:t>
            </a:r>
            <a:r>
              <a:rPr lang="sr-Latn-CS" i="1"/>
              <a:t>c</a:t>
            </a:r>
            <a:r>
              <a:rPr lang="sr-Latn-CS"/>
              <a:t> </a:t>
            </a:r>
            <a:r>
              <a:rPr lang="it-IT"/>
              <a:t>= 2 колоне, тако да је степен слободе</a:t>
            </a:r>
            <a:r>
              <a:rPr lang="sr-Latn-CS"/>
              <a:t>  </a:t>
            </a:r>
          </a:p>
        </p:txBody>
      </p:sp>
      <p:sp>
        <p:nvSpPr>
          <p:cNvPr id="482308" name="Rectangle 4"/>
          <p:cNvSpPr>
            <a:spLocks noChangeArrowheads="1"/>
          </p:cNvSpPr>
          <p:nvPr/>
        </p:nvSpPr>
        <p:spPr bwMode="auto">
          <a:xfrm>
            <a:off x="0" y="32432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482309" name="Object 5"/>
          <p:cNvGraphicFramePr>
            <a:graphicFrameLocks noChangeAspect="1"/>
          </p:cNvGraphicFramePr>
          <p:nvPr/>
        </p:nvGraphicFramePr>
        <p:xfrm>
          <a:off x="58738" y="3990975"/>
          <a:ext cx="9090025" cy="688975"/>
        </p:xfrm>
        <a:graphic>
          <a:graphicData uri="http://schemas.openxmlformats.org/presentationml/2006/ole">
            <p:oleObj spid="_x0000_s482309" name="Equation" r:id="rId4" imgW="4902200" imgH="368300" progId="">
              <p:embed/>
            </p:oleObj>
          </a:graphicData>
        </a:graphic>
      </p:graphicFrame>
      <p:sp>
        <p:nvSpPr>
          <p:cNvPr id="4823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482311" name="Object 7"/>
          <p:cNvGraphicFramePr>
            <a:graphicFrameLocks noChangeAspect="1"/>
          </p:cNvGraphicFramePr>
          <p:nvPr/>
        </p:nvGraphicFramePr>
        <p:xfrm>
          <a:off x="4857750" y="5446713"/>
          <a:ext cx="4375150" cy="482600"/>
        </p:xfrm>
        <a:graphic>
          <a:graphicData uri="http://schemas.openxmlformats.org/presentationml/2006/ole">
            <p:oleObj spid="_x0000_s482311" name="Equation" r:id="rId5" imgW="1727200" imgH="190500" progId="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E81DB-35EA-4F71-8B35-67D9A4FDFE31}" type="slidenum">
              <a:rPr lang="en-US"/>
              <a:pPr/>
              <a:t>66</a:t>
            </a:fld>
            <a:endParaRPr lang="en-US"/>
          </a:p>
        </p:txBody>
      </p:sp>
      <p:sp>
        <p:nvSpPr>
          <p:cNvPr id="484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sz="3400"/>
              <a:t>Oчекиване учесталости за табелу </a:t>
            </a:r>
            <a:r>
              <a:rPr lang="sr-Cyrl-CS" sz="3400"/>
              <a:t>к</a:t>
            </a:r>
            <a:r>
              <a:rPr lang="it-IT" sz="3400"/>
              <a:t>ашљ</a:t>
            </a:r>
            <a:r>
              <a:rPr lang="sr-Cyrl-CS" sz="3400"/>
              <a:t>а</a:t>
            </a:r>
            <a:r>
              <a:rPr lang="it-IT" sz="3400"/>
              <a:t> током дана или током ноћи</a:t>
            </a:r>
            <a:endParaRPr lang="sr-Latn-CS" sz="3400"/>
          </a:p>
        </p:txBody>
      </p:sp>
      <p:graphicFrame>
        <p:nvGraphicFramePr>
          <p:cNvPr id="484355" name="Object 3"/>
          <p:cNvGraphicFramePr>
            <a:graphicFrameLocks noChangeAspect="1"/>
          </p:cNvGraphicFramePr>
          <p:nvPr>
            <p:ph idx="1"/>
          </p:nvPr>
        </p:nvGraphicFramePr>
        <p:xfrm>
          <a:off x="417513" y="1501775"/>
          <a:ext cx="8316912" cy="4695825"/>
        </p:xfrm>
        <a:graphic>
          <a:graphicData uri="http://schemas.openxmlformats.org/presentationml/2006/ole">
            <p:oleObj spid="_x0000_s484355" name="Document" r:id="rId4" imgW="6077641" imgH="2511614" progId="Word.Document.8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3879E-F0EE-4482-B531-14BB5D1BC945}" type="slidenum">
              <a:rPr lang="en-US"/>
              <a:pPr/>
              <a:t>67</a:t>
            </a:fld>
            <a:endParaRPr lang="en-US"/>
          </a:p>
        </p:txBody>
      </p:sp>
      <p:sp>
        <p:nvSpPr>
          <p:cNvPr id="486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/>
              <a:t>П</a:t>
            </a:r>
            <a:r>
              <a:rPr lang="it-IT" sz="3600"/>
              <a:t>роцент</a:t>
            </a:r>
            <a:r>
              <a:rPr lang="sr-Cyrl-CS" sz="3600"/>
              <a:t>не т</a:t>
            </a:r>
            <a:r>
              <a:rPr lang="it-IT" sz="3600"/>
              <a:t>ачке Хи-квадрат расподеле</a:t>
            </a:r>
            <a:r>
              <a:rPr lang="sr-Latn-CS" sz="3600"/>
              <a:t> </a:t>
            </a:r>
          </a:p>
        </p:txBody>
      </p:sp>
      <p:graphicFrame>
        <p:nvGraphicFramePr>
          <p:cNvPr id="486403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2468563" y="1319213"/>
          <a:ext cx="3462337" cy="5068887"/>
        </p:xfrm>
        <a:graphic>
          <a:graphicData uri="http://schemas.openxmlformats.org/presentationml/2006/ole">
            <p:oleObj spid="_x0000_s486403" name="Document" r:id="rId4" imgW="6004641" imgH="8810269" progId="Word.Document.8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AA470-3812-4FDF-83A0-354347235989}" type="slidenum">
              <a:rPr lang="en-US"/>
              <a:pPr/>
              <a:t>68</a:t>
            </a:fld>
            <a:endParaRPr lang="en-US"/>
          </a:p>
        </p:txBody>
      </p:sp>
      <p:sp>
        <p:nvSpPr>
          <p:cNvPr id="488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Хи-квадрат </a:t>
            </a:r>
            <a:r>
              <a:rPr lang="sr-Cyrl-CS"/>
              <a:t>тест за повезаност</a:t>
            </a:r>
            <a:endParaRPr lang="sr-Latn-CS"/>
          </a:p>
        </p:txBody>
      </p:sp>
      <p:sp>
        <p:nvSpPr>
          <p:cNvPr id="488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sr-Cyrl-CS" sz="2800"/>
              <a:t>О</a:t>
            </a:r>
            <a:r>
              <a:rPr lang="it-IT" sz="2800"/>
              <a:t>дбацујемо нулту хипотезу </a:t>
            </a:r>
            <a:r>
              <a:rPr lang="sr-Cyrl-CS" sz="2800"/>
              <a:t>да нема  </a:t>
            </a:r>
            <a:r>
              <a:rPr lang="it-IT" sz="2800"/>
              <a:t>повезаности</a:t>
            </a:r>
            <a:endParaRPr lang="sr-Cyrl-CS" sz="2800"/>
          </a:p>
          <a:p>
            <a:pPr lvl="1">
              <a:lnSpc>
                <a:spcPct val="80000"/>
              </a:lnSpc>
            </a:pPr>
            <a:r>
              <a:rPr lang="it-IT" sz="2400"/>
              <a:t>закључујемо да постоји веза између постојећег кашља и историје бронхитиса</a:t>
            </a:r>
            <a:endParaRPr lang="sr-Cyrl-CS" sz="2400"/>
          </a:p>
          <a:p>
            <a:pPr>
              <a:lnSpc>
                <a:spcPct val="80000"/>
              </a:lnSpc>
            </a:pPr>
            <a:r>
              <a:rPr lang="sr-Cyrl-CS" sz="2800"/>
              <a:t>Н</a:t>
            </a:r>
            <a:r>
              <a:rPr lang="it-IT" sz="2800"/>
              <a:t>улта хипотеза </a:t>
            </a:r>
            <a:r>
              <a:rPr lang="sr-Cyrl-CS" sz="2800"/>
              <a:t>''</a:t>
            </a:r>
            <a:r>
              <a:rPr lang="it-IT" sz="2800"/>
              <a:t>нема повезаности између кашља и бронхитиса</a:t>
            </a:r>
            <a:r>
              <a:rPr lang="sr-Cyrl-CS" sz="2800"/>
              <a:t>'' </a:t>
            </a:r>
          </a:p>
          <a:p>
            <a:pPr lvl="1">
              <a:lnSpc>
                <a:spcPct val="80000"/>
              </a:lnSpc>
            </a:pPr>
            <a:r>
              <a:rPr lang="it-IT" sz="2400"/>
              <a:t>иста као и нулта хипотеза </a:t>
            </a:r>
            <a:r>
              <a:rPr lang="sr-Cyrl-CS" sz="2400"/>
              <a:t>''</a:t>
            </a:r>
            <a:r>
              <a:rPr lang="it-IT" sz="2400"/>
              <a:t>нема разлике </a:t>
            </a:r>
            <a:r>
              <a:rPr lang="sr-Cyrl-CS" sz="2400"/>
              <a:t>између </a:t>
            </a:r>
            <a:r>
              <a:rPr lang="it-IT" sz="2400"/>
              <a:t>пропорција </a:t>
            </a:r>
            <a:r>
              <a:rPr lang="sr-Cyrl-CS" sz="2400"/>
              <a:t>са </a:t>
            </a:r>
            <a:r>
              <a:rPr lang="it-IT" sz="2400"/>
              <a:t>кашљем </a:t>
            </a:r>
            <a:r>
              <a:rPr lang="sr-Cyrl-CS" sz="2400"/>
              <a:t>код </a:t>
            </a:r>
            <a:r>
              <a:rPr lang="it-IT" sz="2400"/>
              <a:t>груп</a:t>
            </a:r>
            <a:r>
              <a:rPr lang="sr-Cyrl-CS" sz="2400"/>
              <a:t>е </a:t>
            </a:r>
            <a:r>
              <a:rPr lang="it-IT" sz="2400"/>
              <a:t>са бронх</a:t>
            </a:r>
            <a:r>
              <a:rPr lang="sr-Cyrl-CS" sz="2400"/>
              <a:t>итисом </a:t>
            </a:r>
            <a:r>
              <a:rPr lang="it-IT" sz="2400"/>
              <a:t>и груп</a:t>
            </a:r>
            <a:r>
              <a:rPr lang="sr-Cyrl-CS" sz="2400"/>
              <a:t>е </a:t>
            </a:r>
            <a:r>
              <a:rPr lang="it-IT" sz="2400"/>
              <a:t>без бронхитиса</a:t>
            </a:r>
            <a:r>
              <a:rPr lang="sr-Cyrl-CS" sz="2400"/>
              <a:t>''</a:t>
            </a:r>
          </a:p>
          <a:p>
            <a:pPr>
              <a:lnSpc>
                <a:spcPct val="80000"/>
              </a:lnSpc>
            </a:pPr>
            <a:r>
              <a:rPr lang="it-IT" sz="2800"/>
              <a:t>Да има разлике, променљиве би биле повезане</a:t>
            </a:r>
            <a:endParaRPr lang="sr-Cyrl-CS" sz="2800"/>
          </a:p>
          <a:p>
            <a:pPr>
              <a:lnSpc>
                <a:spcPct val="80000"/>
              </a:lnSpc>
            </a:pPr>
            <a:r>
              <a:rPr lang="it-IT" sz="2800"/>
              <a:t>Тако смо тестирали исту нулту хипотезу на два различита начина</a:t>
            </a:r>
            <a:endParaRPr lang="sr-Cyrl-CS" sz="28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7808-AEF1-405F-9B8E-6DF9B00DACF1}" type="slidenum">
              <a:rPr lang="en-US"/>
              <a:pPr/>
              <a:t>69</a:t>
            </a:fld>
            <a:endParaRPr lang="en-US"/>
          </a:p>
        </p:txBody>
      </p:sp>
      <p:sp>
        <p:nvSpPr>
          <p:cNvPr id="490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Хи-квадрат </a:t>
            </a:r>
            <a:r>
              <a:rPr lang="sr-Cyrl-CS"/>
              <a:t>тест за повезаност</a:t>
            </a:r>
            <a:endParaRPr lang="sr-Latn-CS"/>
          </a:p>
        </p:txBody>
      </p:sp>
      <p:sp>
        <p:nvSpPr>
          <p:cNvPr id="490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r-Cyrl-CS" sz="2400"/>
              <a:t>О</a:t>
            </a:r>
            <a:r>
              <a:rPr lang="it-IT" sz="2400"/>
              <a:t>ви тестови су потпуно еквивалентни</a:t>
            </a:r>
            <a:endParaRPr lang="sr-Cyrl-CS" sz="2400"/>
          </a:p>
          <a:p>
            <a:pPr>
              <a:lnSpc>
                <a:spcPct val="90000"/>
              </a:lnSpc>
            </a:pPr>
            <a:r>
              <a:rPr lang="it-IT" sz="2400"/>
              <a:t>Ако узмемо Нормално одступање </a:t>
            </a:r>
            <a:r>
              <a:rPr lang="sr-Cyrl-CS" sz="2400"/>
              <a:t>из дела ''Поређење две пропорције'' – тестови значајности</a:t>
            </a:r>
            <a:r>
              <a:rPr lang="it-IT" sz="2400"/>
              <a:t>, које је било 3.49</a:t>
            </a:r>
            <a:endParaRPr lang="sr-Cyrl-CS" sz="2400"/>
          </a:p>
          <a:p>
            <a:pPr lvl="1">
              <a:lnSpc>
                <a:spcPct val="90000"/>
              </a:lnSpc>
            </a:pPr>
            <a:r>
              <a:rPr lang="it-IT" sz="2000"/>
              <a:t>и ставимо га на квадрат, добили </a:t>
            </a:r>
            <a:r>
              <a:rPr lang="sr-Cyrl-CS" sz="2000"/>
              <a:t>би </a:t>
            </a:r>
            <a:r>
              <a:rPr lang="it-IT" sz="2000"/>
              <a:t>смо 12.2, Хи-квадрат вредност</a:t>
            </a:r>
            <a:endParaRPr lang="sr-Cyrl-CS" sz="2000"/>
          </a:p>
          <a:p>
            <a:pPr>
              <a:lnSpc>
                <a:spcPct val="90000"/>
              </a:lnSpc>
            </a:pPr>
            <a:r>
              <a:rPr lang="it-IT" sz="2400"/>
              <a:t>Метод </a:t>
            </a:r>
            <a:r>
              <a:rPr lang="sr-Cyrl-CS" sz="2400"/>
              <a:t>из делова 'Поређење две пропорције''</a:t>
            </a:r>
            <a:r>
              <a:rPr lang="it-IT" sz="2400"/>
              <a:t> </a:t>
            </a:r>
            <a:r>
              <a:rPr lang="sr-Cyrl-CS" sz="2400"/>
              <a:t>код процене и тестова значајности</a:t>
            </a:r>
            <a:r>
              <a:rPr lang="it-IT" sz="2400"/>
              <a:t> има предност</a:t>
            </a:r>
            <a:endParaRPr lang="sr-Cyrl-CS" sz="2400"/>
          </a:p>
          <a:p>
            <a:pPr lvl="1">
              <a:lnSpc>
                <a:spcPct val="90000"/>
              </a:lnSpc>
            </a:pPr>
            <a:r>
              <a:rPr lang="it-IT" sz="2000"/>
              <a:t>може </a:t>
            </a:r>
            <a:r>
              <a:rPr lang="sr-Cyrl-CS" sz="2000"/>
              <a:t>нам </a:t>
            </a:r>
            <a:r>
              <a:rPr lang="it-IT" sz="2000"/>
              <a:t>дати интервал поверења за величину разлике, који Хи-квадрат метод не даје</a:t>
            </a:r>
            <a:endParaRPr lang="sr-Cyrl-CS" sz="2000"/>
          </a:p>
          <a:p>
            <a:pPr>
              <a:lnSpc>
                <a:spcPct val="90000"/>
              </a:lnSpc>
            </a:pPr>
            <a:r>
              <a:rPr lang="it-IT" sz="2400"/>
              <a:t>Хи-квадрат тест одговара двостраном </a:t>
            </a:r>
            <a:r>
              <a:rPr lang="it-IT" sz="2400" i="1"/>
              <a:t>z</a:t>
            </a:r>
            <a:r>
              <a:rPr lang="it-IT" sz="2400"/>
              <a:t> тесту</a:t>
            </a:r>
            <a:endParaRPr lang="sr-Cyrl-CS" sz="2400"/>
          </a:p>
          <a:p>
            <a:pPr lvl="1">
              <a:lnSpc>
                <a:spcPct val="90000"/>
              </a:lnSpc>
            </a:pPr>
            <a:r>
              <a:rPr lang="it-IT" sz="2000"/>
              <a:t>иако је </a:t>
            </a:r>
            <a:r>
              <a:rPr lang="sr-Cyrl-CS" sz="2000"/>
              <a:t>коришћен </a:t>
            </a:r>
            <a:r>
              <a:rPr lang="it-IT" sz="2000"/>
              <a:t>само горњи задњи део Хи-квадрат расподеле</a:t>
            </a:r>
            <a:endParaRPr lang="sr-Latn-CS" sz="2000"/>
          </a:p>
          <a:p>
            <a:pPr>
              <a:lnSpc>
                <a:spcPct val="90000"/>
              </a:lnSpc>
            </a:pPr>
            <a:endParaRPr lang="sr-Latn-CS" sz="24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4B3DF-4A09-4D95-82DB-3ED8EE2B286C}" type="slidenum">
              <a:rPr lang="en-US"/>
              <a:pPr/>
              <a:t>7</a:t>
            </a:fld>
            <a:endParaRPr lang="en-US"/>
          </a:p>
        </p:txBody>
      </p:sp>
      <p:sp>
        <p:nvSpPr>
          <p:cNvPr id="310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М</a:t>
            </a:r>
            <a:r>
              <a:rPr lang="it-IT"/>
              <a:t>ann-Whitney U </a:t>
            </a:r>
            <a:r>
              <a:rPr lang="sr-Cyrl-CS"/>
              <a:t>тест</a:t>
            </a:r>
            <a:endParaRPr lang="sr-Latn-CS"/>
          </a:p>
        </p:txBody>
      </p:sp>
      <p:sp>
        <p:nvSpPr>
          <p:cNvPr id="310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5000"/>
              </a:lnSpc>
            </a:pPr>
            <a:r>
              <a:rPr lang="sr-Latn-CS" sz="2800"/>
              <a:t>За прв</a:t>
            </a:r>
            <a:r>
              <a:rPr lang="sr-Cyrl-CS" sz="2800"/>
              <a:t>о </a:t>
            </a:r>
            <a:r>
              <a:rPr lang="sr-Latn-CS" sz="2800"/>
              <a:t>А, 4, не претходи ниједн</a:t>
            </a:r>
            <a:r>
              <a:rPr lang="sr-Cyrl-CS" sz="2800"/>
              <a:t>о </a:t>
            </a:r>
            <a:r>
              <a:rPr lang="sr-Latn-CS" sz="2800"/>
              <a:t>B</a:t>
            </a:r>
            <a:endParaRPr lang="sr-Cyrl-CS" sz="2800"/>
          </a:p>
          <a:p>
            <a:pPr>
              <a:lnSpc>
                <a:spcPct val="95000"/>
              </a:lnSpc>
            </a:pPr>
            <a:r>
              <a:rPr lang="sr-Latn-CS" sz="2800"/>
              <a:t>За друг</a:t>
            </a:r>
            <a:r>
              <a:rPr lang="sr-Cyrl-CS" sz="2800"/>
              <a:t>о </a:t>
            </a:r>
            <a:r>
              <a:rPr lang="sr-Latn-CS" sz="2800"/>
              <a:t>А, 7, претходи једн</a:t>
            </a:r>
            <a:r>
              <a:rPr lang="sr-Cyrl-CS" sz="2800"/>
              <a:t>о </a:t>
            </a:r>
            <a:r>
              <a:rPr lang="sr-Latn-CS" sz="2800"/>
              <a:t>B</a:t>
            </a:r>
            <a:endParaRPr lang="sr-Cyrl-CS" sz="2800"/>
          </a:p>
          <a:p>
            <a:pPr>
              <a:lnSpc>
                <a:spcPct val="95000"/>
              </a:lnSpc>
            </a:pPr>
            <a:r>
              <a:rPr lang="sr-Cyrl-CS" sz="2800"/>
              <a:t>З</a:t>
            </a:r>
            <a:r>
              <a:rPr lang="sr-Latn-CS" sz="2800"/>
              <a:t>а трећ</a:t>
            </a:r>
            <a:r>
              <a:rPr lang="sr-Cyrl-CS" sz="2800"/>
              <a:t>е </a:t>
            </a:r>
            <a:r>
              <a:rPr lang="sr-Latn-CS" sz="2800"/>
              <a:t>А, 9, претходи једн</a:t>
            </a:r>
            <a:r>
              <a:rPr lang="sr-Cyrl-CS" sz="2800"/>
              <a:t>о </a:t>
            </a:r>
            <a:r>
              <a:rPr lang="sr-Latn-CS" sz="2800"/>
              <a:t>B, </a:t>
            </a:r>
            <a:endParaRPr lang="sr-Cyrl-CS" sz="2800"/>
          </a:p>
          <a:p>
            <a:pPr>
              <a:lnSpc>
                <a:spcPct val="95000"/>
              </a:lnSpc>
            </a:pPr>
            <a:r>
              <a:rPr lang="sr-Cyrl-CS" sz="2800"/>
              <a:t>З</a:t>
            </a:r>
            <a:r>
              <a:rPr lang="sr-Latn-CS" sz="2800"/>
              <a:t>а четврт</a:t>
            </a:r>
            <a:r>
              <a:rPr lang="sr-Cyrl-CS" sz="2800"/>
              <a:t>о А</a:t>
            </a:r>
            <a:r>
              <a:rPr lang="sr-Latn-CS" sz="2800"/>
              <a:t>, 17, претходи три B</a:t>
            </a:r>
            <a:endParaRPr lang="sr-Cyrl-CS" sz="2800"/>
          </a:p>
          <a:p>
            <a:pPr>
              <a:lnSpc>
                <a:spcPct val="95000"/>
              </a:lnSpc>
            </a:pPr>
            <a:r>
              <a:rPr lang="sr-Cyrl-CS" sz="2800"/>
              <a:t>Сабирамо </a:t>
            </a:r>
            <a:r>
              <a:rPr lang="sr-Latn-CS" sz="2800"/>
              <a:t>ове бројеве претх</a:t>
            </a:r>
            <a:r>
              <a:rPr lang="sr-Cyrl-CS" sz="2800"/>
              <a:t>одних </a:t>
            </a:r>
            <a:r>
              <a:rPr lang="sr-Latn-CS" sz="2800"/>
              <a:t>B заједно</a:t>
            </a:r>
          </a:p>
          <a:p>
            <a:pPr lvl="1">
              <a:lnSpc>
                <a:spcPct val="95000"/>
              </a:lnSpc>
            </a:pPr>
            <a:r>
              <a:rPr lang="sr-Latn-CS" sz="2400"/>
              <a:t>U=0+1+1+3=5</a:t>
            </a:r>
          </a:p>
          <a:p>
            <a:pPr>
              <a:lnSpc>
                <a:spcPct val="95000"/>
              </a:lnSpc>
            </a:pPr>
            <a:r>
              <a:rPr lang="sr-Latn-CS" sz="2800"/>
              <a:t>Минималн</a:t>
            </a:r>
            <a:r>
              <a:rPr lang="sr-Cyrl-CS" sz="2800"/>
              <a:t>о </a:t>
            </a:r>
            <a:r>
              <a:rPr lang="sr-Latn-CS" sz="2800" i="1"/>
              <a:t>U</a:t>
            </a:r>
            <a:r>
              <a:rPr lang="sr-Latn-CS" sz="2800"/>
              <a:t> је 0</a:t>
            </a:r>
          </a:p>
          <a:p>
            <a:pPr lvl="1">
              <a:lnSpc>
                <a:spcPct val="95000"/>
              </a:lnSpc>
            </a:pPr>
            <a:r>
              <a:rPr lang="sr-Latn-CS" sz="2400"/>
              <a:t>св</a:t>
            </a:r>
            <a:r>
              <a:rPr lang="sr-Cyrl-CS" sz="2400"/>
              <a:t>и </a:t>
            </a:r>
            <a:r>
              <a:rPr lang="sr-Latn-CS" sz="2400"/>
              <a:t>B </a:t>
            </a:r>
            <a:r>
              <a:rPr lang="sr-Cyrl-CS" sz="2400"/>
              <a:t>превазилазе </a:t>
            </a:r>
            <a:r>
              <a:rPr lang="sr-Latn-CS" sz="2400"/>
              <a:t>све А</a:t>
            </a:r>
          </a:p>
          <a:p>
            <a:pPr>
              <a:lnSpc>
                <a:spcPct val="95000"/>
              </a:lnSpc>
            </a:pPr>
            <a:r>
              <a:rPr lang="sr-Latn-CS" sz="2800"/>
              <a:t>Mаксимално </a:t>
            </a:r>
            <a:r>
              <a:rPr lang="sr-Latn-CS" sz="2800" i="1"/>
              <a:t>U</a:t>
            </a:r>
            <a:r>
              <a:rPr lang="sr-Latn-CS" sz="2800"/>
              <a:t> је </a:t>
            </a:r>
          </a:p>
          <a:p>
            <a:pPr lvl="1">
              <a:lnSpc>
                <a:spcPct val="95000"/>
              </a:lnSpc>
            </a:pPr>
            <a:r>
              <a:rPr lang="sr-Latn-CS" sz="2400"/>
              <a:t>св</a:t>
            </a:r>
            <a:r>
              <a:rPr lang="sr-Cyrl-CS" sz="2400"/>
              <a:t>и </a:t>
            </a:r>
            <a:r>
              <a:rPr lang="sr-Latn-CS" sz="2400"/>
              <a:t>А надмашују све B</a:t>
            </a:r>
          </a:p>
        </p:txBody>
      </p:sp>
      <p:sp>
        <p:nvSpPr>
          <p:cNvPr id="3102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310277" name="Object 5"/>
          <p:cNvGraphicFramePr>
            <a:graphicFrameLocks noChangeAspect="1"/>
          </p:cNvGraphicFramePr>
          <p:nvPr/>
        </p:nvGraphicFramePr>
        <p:xfrm>
          <a:off x="3787775" y="5303838"/>
          <a:ext cx="906463" cy="465137"/>
        </p:xfrm>
        <a:graphic>
          <a:graphicData uri="http://schemas.openxmlformats.org/presentationml/2006/ole">
            <p:oleObj spid="_x0000_s310277" name="Equation" r:id="rId4" imgW="368300" imgH="190500" progId="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B60E4-8820-46C7-8901-A547DEC26DFB}" type="slidenum">
              <a:rPr lang="en-US"/>
              <a:pPr/>
              <a:t>70</a:t>
            </a:fld>
            <a:endParaRPr lang="en-US"/>
          </a:p>
        </p:txBody>
      </p:sp>
      <p:sp>
        <p:nvSpPr>
          <p:cNvPr id="492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3600"/>
              <a:t>Хи-квадрат</a:t>
            </a:r>
            <a:r>
              <a:rPr lang="it-IT" sz="3600"/>
              <a:t> </a:t>
            </a:r>
            <a:r>
              <a:rPr lang="en-GB" sz="3600"/>
              <a:t>тест за мале узорке</a:t>
            </a:r>
            <a:r>
              <a:rPr lang="sr-Latn-CS" sz="3600"/>
              <a:t> </a:t>
            </a:r>
          </a:p>
        </p:txBody>
      </p:sp>
      <p:sp>
        <p:nvSpPr>
          <p:cNvPr id="492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it-IT"/>
              <a:t>Када је нулта хипотеза тачна, тест статистика </a:t>
            </a:r>
            <a:r>
              <a:rPr lang="sr-Cyrl-CS"/>
              <a:t>                    </a:t>
            </a:r>
            <a:r>
              <a:rPr lang="it-IT"/>
              <a:t>коју можемо назвати </a:t>
            </a:r>
            <a:r>
              <a:rPr lang="it-IT" b="1"/>
              <a:t>Хи-квадрат</a:t>
            </a:r>
            <a:r>
              <a:rPr lang="it-IT"/>
              <a:t> </a:t>
            </a:r>
            <a:r>
              <a:rPr lang="it-IT" b="1"/>
              <a:t>статистика</a:t>
            </a:r>
            <a:endParaRPr lang="sr-Cyrl-CS"/>
          </a:p>
          <a:p>
            <a:pPr lvl="1"/>
            <a:r>
              <a:rPr lang="it-IT"/>
              <a:t>следи Хи-квадрат расподелу под условом да су очекиване вредности довољно велике</a:t>
            </a:r>
            <a:endParaRPr lang="sr-Cyrl-CS"/>
          </a:p>
          <a:p>
            <a:r>
              <a:rPr lang="it-IT"/>
              <a:t>Oво је тест велик</a:t>
            </a:r>
            <a:r>
              <a:rPr lang="sr-Cyrl-CS"/>
              <a:t>ог </a:t>
            </a:r>
            <a:r>
              <a:rPr lang="it-IT"/>
              <a:t>узорка</a:t>
            </a:r>
            <a:endParaRPr lang="sr-Cyrl-CS"/>
          </a:p>
          <a:p>
            <a:r>
              <a:rPr lang="it-IT"/>
              <a:t>Што очекиване вредности постану мање</a:t>
            </a:r>
            <a:r>
              <a:rPr lang="sr-Cyrl-CS"/>
              <a:t>, </a:t>
            </a:r>
            <a:r>
              <a:rPr lang="it-IT"/>
              <a:t>тест ће бити двосмисленији</a:t>
            </a:r>
            <a:endParaRPr lang="sr-Latn-CS"/>
          </a:p>
        </p:txBody>
      </p:sp>
      <p:sp>
        <p:nvSpPr>
          <p:cNvPr id="49254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492549" name="Object 5"/>
          <p:cNvGraphicFramePr>
            <a:graphicFrameLocks noChangeAspect="1"/>
          </p:cNvGraphicFramePr>
          <p:nvPr/>
        </p:nvGraphicFramePr>
        <p:xfrm>
          <a:off x="3135313" y="2012950"/>
          <a:ext cx="2071687" cy="615950"/>
        </p:xfrm>
        <a:graphic>
          <a:graphicData uri="http://schemas.openxmlformats.org/presentationml/2006/ole">
            <p:oleObj spid="_x0000_s492549" name="Equation" r:id="rId4" imgW="799753" imgH="241195" progId="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C7C0E-FC7D-44CF-B167-239FD057C3E4}" type="slidenum">
              <a:rPr lang="en-US"/>
              <a:pPr/>
              <a:t>71</a:t>
            </a:fld>
            <a:endParaRPr lang="en-US"/>
          </a:p>
        </p:txBody>
      </p:sp>
      <p:sp>
        <p:nvSpPr>
          <p:cNvPr id="494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3600"/>
              <a:t>Хи-квадрат</a:t>
            </a:r>
            <a:r>
              <a:rPr lang="it-IT" sz="3600"/>
              <a:t> </a:t>
            </a:r>
            <a:r>
              <a:rPr lang="en-GB" sz="3600"/>
              <a:t>тест за мале узорке</a:t>
            </a:r>
            <a:endParaRPr lang="sr-Latn-CS" sz="3600"/>
          </a:p>
        </p:txBody>
      </p:sp>
      <p:sp>
        <p:nvSpPr>
          <p:cNvPr id="494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2400"/>
              <a:t>Oпштепризнати критеријум за веродостојност теста се</a:t>
            </a:r>
            <a:endParaRPr lang="sr-Cyrl-CS" sz="2400"/>
          </a:p>
          <a:p>
            <a:pPr lvl="1"/>
            <a:r>
              <a:rPr lang="it-IT" sz="2000"/>
              <a:t>обично приписује великом статистичару </a:t>
            </a:r>
            <a:r>
              <a:rPr lang="sr-Latn-CS" sz="2000"/>
              <a:t>W.G. Cochran</a:t>
            </a:r>
            <a:r>
              <a:rPr lang="sr-Cyrl-CS" sz="2000"/>
              <a:t>-у</a:t>
            </a:r>
          </a:p>
          <a:p>
            <a:r>
              <a:rPr lang="it-IT" sz="2400"/>
              <a:t>Правило је: </a:t>
            </a:r>
            <a:endParaRPr lang="sr-Cyrl-CS" sz="2400"/>
          </a:p>
          <a:p>
            <a:pPr lvl="1"/>
            <a:r>
              <a:rPr lang="it-IT" sz="2000"/>
              <a:t>Хи-квадрат тест је важећи ако најмање 80% од очекиваних учесталости прелази 5 и </a:t>
            </a:r>
            <a:endParaRPr lang="sr-Cyrl-CS" sz="2000"/>
          </a:p>
          <a:p>
            <a:pPr lvl="1"/>
            <a:r>
              <a:rPr lang="it-IT" sz="2000"/>
              <a:t>све очекиване учесталости прелазе 1</a:t>
            </a:r>
            <a:endParaRPr lang="sr-Cyrl-CS" sz="2000"/>
          </a:p>
          <a:p>
            <a:r>
              <a:rPr lang="it-IT" sz="2400"/>
              <a:t>Ако критеријум није задовољен обично можемо комбиновати или брисати редове и колоне да би д</a:t>
            </a:r>
            <a:r>
              <a:rPr lang="sr-Cyrl-CS" sz="2400"/>
              <a:t>обили </a:t>
            </a:r>
            <a:r>
              <a:rPr lang="it-IT" sz="2400"/>
              <a:t>веће очекиване вредности</a:t>
            </a:r>
            <a:endParaRPr lang="sr-Cyrl-CS" sz="2400"/>
          </a:p>
          <a:p>
            <a:pPr lvl="1"/>
            <a:r>
              <a:rPr lang="it-IT" sz="2000"/>
              <a:t>ово се не може урадити </a:t>
            </a:r>
            <a:r>
              <a:rPr lang="sr-Cyrl-CS" sz="2000"/>
              <a:t>за</a:t>
            </a:r>
            <a:r>
              <a:rPr lang="it-IT" sz="2000"/>
              <a:t> 2 пута 2 табеле, које разматрамо детаљније у наставку</a:t>
            </a:r>
            <a:endParaRPr lang="sr-Cyrl-CS" sz="20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3D784-8B97-4423-B87D-BDC04C929D12}" type="slidenum">
              <a:rPr lang="en-US"/>
              <a:pPr/>
              <a:t>72</a:t>
            </a:fld>
            <a:endParaRPr lang="en-US"/>
          </a:p>
        </p:txBody>
      </p:sp>
      <p:sp>
        <p:nvSpPr>
          <p:cNvPr id="496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sz="3600"/>
              <a:t>Oчекиване учесталости по нултој хипотези за табелу контигенције </a:t>
            </a:r>
            <a:endParaRPr lang="sr-Latn-CS" sz="3600"/>
          </a:p>
        </p:txBody>
      </p:sp>
      <p:graphicFrame>
        <p:nvGraphicFramePr>
          <p:cNvPr id="496643" name="Object 3"/>
          <p:cNvGraphicFramePr>
            <a:graphicFrameLocks noChangeAspect="1"/>
          </p:cNvGraphicFramePr>
          <p:nvPr>
            <p:ph idx="1"/>
          </p:nvPr>
        </p:nvGraphicFramePr>
        <p:xfrm>
          <a:off x="1325563" y="1384300"/>
          <a:ext cx="6783387" cy="5029200"/>
        </p:xfrm>
        <a:graphic>
          <a:graphicData uri="http://schemas.openxmlformats.org/presentationml/2006/ole">
            <p:oleObj spid="_x0000_s496643" name="Document" r:id="rId4" imgW="6077641" imgH="3582209" progId="Word.Document.8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A70A4-8CED-44B0-ACFE-4F620D845651}" type="slidenum">
              <a:rPr lang="en-US"/>
              <a:pPr/>
              <a:t>73</a:t>
            </a:fld>
            <a:endParaRPr lang="en-US"/>
          </a:p>
        </p:txBody>
      </p:sp>
      <p:sp>
        <p:nvSpPr>
          <p:cNvPr id="498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sz="2000"/>
              <a:t>Посматране и очекиване учесталости категорија радиолошке појаве у шест месеци у поређењу са појавом по уласку у </a:t>
            </a:r>
            <a:r>
              <a:rPr lang="sr-Latn-CS" sz="2000"/>
              <a:t>МRC </a:t>
            </a:r>
            <a:r>
              <a:rPr lang="it-IT" sz="2000"/>
              <a:t>пробно тестирање стрептомицина, пацијенти са почетном температуром од 100 - 100.9 </a:t>
            </a:r>
            <a:r>
              <a:rPr lang="sr-Latn-CS" sz="2000"/>
              <a:t>°F </a:t>
            </a:r>
          </a:p>
        </p:txBody>
      </p:sp>
      <p:graphicFrame>
        <p:nvGraphicFramePr>
          <p:cNvPr id="498691" name="Object 3"/>
          <p:cNvGraphicFramePr>
            <a:graphicFrameLocks noChangeAspect="1"/>
          </p:cNvGraphicFramePr>
          <p:nvPr>
            <p:ph idx="1"/>
          </p:nvPr>
        </p:nvGraphicFramePr>
        <p:xfrm>
          <a:off x="646113" y="1519238"/>
          <a:ext cx="8080375" cy="4681537"/>
        </p:xfrm>
        <a:graphic>
          <a:graphicData uri="http://schemas.openxmlformats.org/presentationml/2006/ole">
            <p:oleObj spid="_x0000_s498691" name="Document" r:id="rId4" imgW="6077641" imgH="3728723" progId="Word.Document.8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2D7B6-C85C-4855-B5EE-A56AAE20CD59}" type="slidenum">
              <a:rPr lang="en-US"/>
              <a:pPr/>
              <a:t>74</a:t>
            </a:fld>
            <a:endParaRPr lang="en-US"/>
          </a:p>
        </p:txBody>
      </p:sp>
      <p:sp>
        <p:nvSpPr>
          <p:cNvPr id="5007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3600"/>
              <a:t>Хи-квадрат</a:t>
            </a:r>
            <a:r>
              <a:rPr lang="it-IT" sz="3600"/>
              <a:t> </a:t>
            </a:r>
            <a:r>
              <a:rPr lang="en-GB" sz="3600"/>
              <a:t>тест за мале узорке</a:t>
            </a:r>
            <a:endParaRPr lang="sr-Latn-CS" sz="3600"/>
          </a:p>
        </p:txBody>
      </p:sp>
      <p:sp>
        <p:nvSpPr>
          <p:cNvPr id="500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it-IT" sz="2600"/>
              <a:t>Ми желимо да знамо да ли постоје докази о дејству стрептомицина у оквиру ове подгрупе</a:t>
            </a:r>
            <a:endParaRPr lang="sr-Cyrl-CS" sz="2600"/>
          </a:p>
          <a:p>
            <a:pPr lvl="1">
              <a:lnSpc>
                <a:spcPct val="90000"/>
              </a:lnSpc>
            </a:pPr>
            <a:r>
              <a:rPr lang="it-IT" sz="2200"/>
              <a:t>тестирамо нулту хипотезу </a:t>
            </a:r>
            <a:r>
              <a:rPr lang="sr-Cyrl-CS" sz="2200"/>
              <a:t>да нема </a:t>
            </a:r>
            <a:r>
              <a:rPr lang="it-IT" sz="2200"/>
              <a:t>ефекта помоћу Хи-квадрат теста</a:t>
            </a:r>
            <a:endParaRPr lang="sr-Cyrl-CS" sz="2200"/>
          </a:p>
          <a:p>
            <a:pPr>
              <a:lnSpc>
                <a:spcPct val="90000"/>
              </a:lnSpc>
            </a:pPr>
            <a:r>
              <a:rPr lang="it-IT" sz="2600"/>
              <a:t>Има 4 од 6 очекиваних вредности мањих од 5, тако да тест </a:t>
            </a:r>
            <a:r>
              <a:rPr lang="sr-Cyrl-CS" sz="2600"/>
              <a:t>на </a:t>
            </a:r>
            <a:r>
              <a:rPr lang="it-IT" sz="2600"/>
              <a:t>овој табели не би био важећи</a:t>
            </a:r>
            <a:endParaRPr lang="sr-Cyrl-CS" sz="2600"/>
          </a:p>
          <a:p>
            <a:pPr>
              <a:lnSpc>
                <a:spcPct val="90000"/>
              </a:lnSpc>
            </a:pPr>
            <a:r>
              <a:rPr lang="sr-Cyrl-CS" sz="2600"/>
              <a:t>П</a:t>
            </a:r>
            <a:r>
              <a:rPr lang="it-IT" sz="2600"/>
              <a:t>ошто су мале очекиване учесталости у редовима "погоршање” </a:t>
            </a:r>
            <a:r>
              <a:rPr lang="sr-Cyrl-CS" sz="2600"/>
              <a:t>(</a:t>
            </a:r>
            <a:r>
              <a:rPr lang="sr-Cyrl-CS" sz="2600" i="1"/>
              <a:t>deterioration</a:t>
            </a:r>
            <a:r>
              <a:rPr lang="sr-Cyrl-CS" sz="2600"/>
              <a:t>) </a:t>
            </a:r>
            <a:r>
              <a:rPr lang="it-IT" sz="2600"/>
              <a:t>и “смрт”</a:t>
            </a:r>
            <a:r>
              <a:rPr lang="sr-Cyrl-CS" sz="2600"/>
              <a:t> (</a:t>
            </a:r>
            <a:r>
              <a:rPr lang="sr-Latn-CS" sz="2600" i="1"/>
              <a:t>death</a:t>
            </a:r>
            <a:r>
              <a:rPr lang="sr-Cyrl-CS" sz="2600"/>
              <a:t>)</a:t>
            </a:r>
          </a:p>
          <a:p>
            <a:pPr lvl="1">
              <a:lnSpc>
                <a:spcPct val="90000"/>
              </a:lnSpc>
            </a:pPr>
            <a:r>
              <a:rPr lang="it-IT" sz="2200"/>
              <a:t>комбин</a:t>
            </a:r>
            <a:r>
              <a:rPr lang="sr-Cyrl-CS" sz="2200"/>
              <a:t>ујемо</a:t>
            </a:r>
            <a:r>
              <a:rPr lang="it-IT" sz="2200"/>
              <a:t> их да дају ред "погоршање или смрт”</a:t>
            </a:r>
            <a:r>
              <a:rPr lang="sr-Cyrl-CS" sz="2200"/>
              <a:t> (</a:t>
            </a:r>
            <a:r>
              <a:rPr lang="sr-Latn-CS" sz="2200" i="1"/>
              <a:t>deterioration or death</a:t>
            </a:r>
            <a:r>
              <a:rPr lang="sr-Cyrl-CS" sz="2200"/>
              <a:t>)</a:t>
            </a:r>
          </a:p>
          <a:p>
            <a:pPr lvl="1">
              <a:lnSpc>
                <a:spcPct val="90000"/>
              </a:lnSpc>
            </a:pPr>
            <a:r>
              <a:rPr lang="sr-Cyrl-CS" sz="2200"/>
              <a:t>с</a:t>
            </a:r>
            <a:r>
              <a:rPr lang="it-IT" sz="2200"/>
              <a:t>ве очекиване вредности су онда веће од 5 и можемо урадити Хи-квадрат тест са 1 степеном слободе</a:t>
            </a:r>
            <a:endParaRPr lang="sr-Latn-CS" sz="22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BB279-48FA-4679-9272-8314F0A08BDA}" type="slidenum">
              <a:rPr lang="en-US"/>
              <a:pPr/>
              <a:t>75</a:t>
            </a:fld>
            <a:endParaRPr lang="en-US"/>
          </a:p>
        </p:txBody>
      </p:sp>
      <p:sp>
        <p:nvSpPr>
          <p:cNvPr id="502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sz="2600"/>
              <a:t>Смањење </a:t>
            </a:r>
            <a:r>
              <a:rPr lang="sr-Cyrl-CS" sz="2600"/>
              <a:t>т</a:t>
            </a:r>
            <a:r>
              <a:rPr lang="it-IT" sz="2600"/>
              <a:t>абеле </a:t>
            </a:r>
            <a:r>
              <a:rPr lang="sr-Cyrl-CS" sz="2600"/>
              <a:t>п</a:t>
            </a:r>
            <a:r>
              <a:rPr lang="it-IT" sz="2600"/>
              <a:t>осматран</a:t>
            </a:r>
            <a:r>
              <a:rPr lang="sr-Cyrl-CS" sz="2600"/>
              <a:t>их</a:t>
            </a:r>
            <a:r>
              <a:rPr lang="it-IT" sz="2600"/>
              <a:t> и очекиван</a:t>
            </a:r>
            <a:r>
              <a:rPr lang="sr-Cyrl-CS" sz="2600"/>
              <a:t>их</a:t>
            </a:r>
            <a:r>
              <a:rPr lang="it-IT" sz="2600"/>
              <a:t> учесталости категорија радиолошке појаве на 2 пута 2 табелу</a:t>
            </a:r>
            <a:r>
              <a:rPr lang="sr-Latn-CS" sz="2600"/>
              <a:t> </a:t>
            </a:r>
          </a:p>
        </p:txBody>
      </p:sp>
      <p:graphicFrame>
        <p:nvGraphicFramePr>
          <p:cNvPr id="502787" name="Object 3"/>
          <p:cNvGraphicFramePr>
            <a:graphicFrameLocks noChangeAspect="1"/>
          </p:cNvGraphicFramePr>
          <p:nvPr>
            <p:ph idx="1"/>
          </p:nvPr>
        </p:nvGraphicFramePr>
        <p:xfrm>
          <a:off x="279400" y="1425575"/>
          <a:ext cx="8616950" cy="3986213"/>
        </p:xfrm>
        <a:graphic>
          <a:graphicData uri="http://schemas.openxmlformats.org/presentationml/2006/ole">
            <p:oleObj spid="_x0000_s502787" name="Document" r:id="rId4" imgW="6077641" imgH="2879879" progId="Word.Document.8">
              <p:embed/>
            </p:oleObj>
          </a:graphicData>
        </a:graphic>
      </p:graphicFrame>
      <p:sp>
        <p:nvSpPr>
          <p:cNvPr id="502788" name="Rectangle 4"/>
          <p:cNvSpPr>
            <a:spLocks noChangeArrowheads="1"/>
          </p:cNvSpPr>
          <p:nvPr/>
        </p:nvSpPr>
        <p:spPr bwMode="auto">
          <a:xfrm>
            <a:off x="0" y="32432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02789" name="Object 5"/>
          <p:cNvGraphicFramePr>
            <a:graphicFrameLocks noChangeAspect="1"/>
          </p:cNvGraphicFramePr>
          <p:nvPr/>
        </p:nvGraphicFramePr>
        <p:xfrm>
          <a:off x="706438" y="5491163"/>
          <a:ext cx="8072437" cy="787400"/>
        </p:xfrm>
        <a:graphic>
          <a:graphicData uri="http://schemas.openxmlformats.org/presentationml/2006/ole">
            <p:oleObj spid="_x0000_s502789" name="Equation" r:id="rId5" imgW="3810000" imgH="368300" progId="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EF6D1-13B1-473C-84E9-E4CB7B04F655}" type="slidenum">
              <a:rPr lang="en-US"/>
              <a:pPr/>
              <a:t>76</a:t>
            </a:fld>
            <a:endParaRPr lang="en-US"/>
          </a:p>
        </p:txBody>
      </p:sp>
      <p:sp>
        <p:nvSpPr>
          <p:cNvPr id="504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/>
              <a:t>П</a:t>
            </a:r>
            <a:r>
              <a:rPr lang="it-IT" sz="3600"/>
              <a:t>роцент</a:t>
            </a:r>
            <a:r>
              <a:rPr lang="sr-Cyrl-CS" sz="3600"/>
              <a:t>не т</a:t>
            </a:r>
            <a:r>
              <a:rPr lang="it-IT" sz="3600"/>
              <a:t>ачке Хи-квадрат расподеле</a:t>
            </a:r>
            <a:r>
              <a:rPr lang="sr-Latn-CS" sz="3600"/>
              <a:t> </a:t>
            </a:r>
          </a:p>
        </p:txBody>
      </p:sp>
      <p:graphicFrame>
        <p:nvGraphicFramePr>
          <p:cNvPr id="504835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2468563" y="1319213"/>
          <a:ext cx="3448050" cy="5068887"/>
        </p:xfrm>
        <a:graphic>
          <a:graphicData uri="http://schemas.openxmlformats.org/presentationml/2006/ole">
            <p:oleObj spid="_x0000_s504835" name="Document" r:id="rId4" imgW="5994932" imgH="8810269" progId="Word.Document.8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42C0E-7B49-4184-988B-AF59AB7A56E0}" type="slidenum">
              <a:rPr lang="en-US"/>
              <a:pPr/>
              <a:t>77</a:t>
            </a:fld>
            <a:endParaRPr lang="en-US"/>
          </a:p>
        </p:txBody>
      </p:sp>
      <p:sp>
        <p:nvSpPr>
          <p:cNvPr id="943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Збирна табела својстава основних статистичких техник</a:t>
            </a:r>
            <a:r>
              <a:rPr lang="sr-Cyrl-CS"/>
              <a:t>а</a:t>
            </a:r>
            <a:endParaRPr lang="en-US"/>
          </a:p>
        </p:txBody>
      </p:sp>
      <p:sp>
        <p:nvSpPr>
          <p:cNvPr id="943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943109" name="Object 5"/>
          <p:cNvGraphicFramePr>
            <a:graphicFrameLocks noChangeAspect="1"/>
          </p:cNvGraphicFramePr>
          <p:nvPr/>
        </p:nvGraphicFramePr>
        <p:xfrm>
          <a:off x="277813" y="1408113"/>
          <a:ext cx="8480425" cy="4876800"/>
        </p:xfrm>
        <a:graphic>
          <a:graphicData uri="http://schemas.openxmlformats.org/presentationml/2006/ole">
            <p:oleObj spid="_x0000_s515074" name="Document" r:id="rId3" imgW="9379439" imgH="538501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Збирна табела својстава основних статистичких техник</a:t>
            </a:r>
            <a:r>
              <a:rPr lang="sr-Cyrl-CS" smtClean="0"/>
              <a:t>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8E4FC-0A5F-419E-94FC-1C318B5AC570}" type="slidenum">
              <a:rPr lang="en-US" smtClean="0"/>
              <a:pPr/>
              <a:t>78</a:t>
            </a:fld>
            <a:endParaRPr lang="en-US"/>
          </a:p>
        </p:txBody>
      </p:sp>
      <p:graphicFrame>
        <p:nvGraphicFramePr>
          <p:cNvPr id="946178" name="Object 2"/>
          <p:cNvGraphicFramePr>
            <a:graphicFrameLocks noChangeAspect="1"/>
          </p:cNvGraphicFramePr>
          <p:nvPr/>
        </p:nvGraphicFramePr>
        <p:xfrm>
          <a:off x="314325" y="1784350"/>
          <a:ext cx="8480425" cy="4043363"/>
        </p:xfrm>
        <a:graphic>
          <a:graphicData uri="http://schemas.openxmlformats.org/presentationml/2006/ole">
            <p:oleObj spid="_x0000_s516098" name="Document" r:id="rId3" imgW="9379439" imgH="44642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91A0B-0C01-4587-9A6A-FB2A783EABA7}" type="slidenum">
              <a:rPr lang="en-US"/>
              <a:pPr/>
              <a:t>79</a:t>
            </a:fld>
            <a:endParaRPr lang="en-US"/>
          </a:p>
        </p:txBody>
      </p:sp>
      <p:sp>
        <p:nvSpPr>
          <p:cNvPr id="944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Збирна табела својстава основних статистичких техник</a:t>
            </a:r>
            <a:r>
              <a:rPr lang="sr-Cyrl-CS" smtClean="0"/>
              <a:t>а</a:t>
            </a:r>
            <a:endParaRPr lang="en-US"/>
          </a:p>
        </p:txBody>
      </p:sp>
      <p:sp>
        <p:nvSpPr>
          <p:cNvPr id="944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517123" name="Object 3"/>
          <p:cNvGraphicFramePr>
            <a:graphicFrameLocks noChangeAspect="1"/>
          </p:cNvGraphicFramePr>
          <p:nvPr/>
        </p:nvGraphicFramePr>
        <p:xfrm>
          <a:off x="115888" y="1528763"/>
          <a:ext cx="8482012" cy="4537075"/>
        </p:xfrm>
        <a:graphic>
          <a:graphicData uri="http://schemas.openxmlformats.org/presentationml/2006/ole">
            <p:oleObj spid="_x0000_s517123" name="Document" r:id="rId3" imgW="9379439" imgH="50100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4FDFE-6F41-468B-922B-D4E68A2E15A4}" type="slidenum">
              <a:rPr lang="en-US"/>
              <a:pPr/>
              <a:t>8</a:t>
            </a:fld>
            <a:endParaRPr lang="en-US"/>
          </a:p>
        </p:txBody>
      </p:sp>
      <p:sp>
        <p:nvSpPr>
          <p:cNvPr id="312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М</a:t>
            </a:r>
            <a:r>
              <a:rPr lang="it-IT"/>
              <a:t>ann-Whitney U </a:t>
            </a:r>
            <a:r>
              <a:rPr lang="sr-Cyrl-CS"/>
              <a:t>тест</a:t>
            </a:r>
            <a:endParaRPr lang="sr-Latn-CS"/>
          </a:p>
        </p:txBody>
      </p:sp>
      <p:sp>
        <p:nvSpPr>
          <p:cNvPr id="312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/>
              <a:t>Величина </a:t>
            </a:r>
            <a:r>
              <a:rPr lang="sr-Latn-CS" i="1"/>
              <a:t>U</a:t>
            </a:r>
            <a:r>
              <a:rPr lang="sr-Latn-CS"/>
              <a:t> има значење</a:t>
            </a:r>
            <a:endParaRPr lang="sr-Cyrl-CS"/>
          </a:p>
          <a:p>
            <a:r>
              <a:rPr lang="sr-Cyrl-CS"/>
              <a:t>             је </a:t>
            </a:r>
            <a:r>
              <a:rPr lang="sr-Latn-CS"/>
              <a:t>процена вероватноће</a:t>
            </a:r>
            <a:endParaRPr lang="sr-Cyrl-CS"/>
          </a:p>
          <a:p>
            <a:pPr lvl="1"/>
            <a:r>
              <a:rPr lang="sr-Latn-CS"/>
              <a:t>да ће посматрање извучено </a:t>
            </a:r>
            <a:r>
              <a:rPr lang="sr-Cyrl-CS"/>
              <a:t>случајно </a:t>
            </a:r>
            <a:r>
              <a:rPr lang="sr-Latn-CS"/>
              <a:t>из популације А премашити посматрање извучено </a:t>
            </a:r>
            <a:r>
              <a:rPr lang="sr-Cyrl-CS"/>
              <a:t>случајно </a:t>
            </a:r>
            <a:r>
              <a:rPr lang="sr-Latn-CS"/>
              <a:t>из популације B</a:t>
            </a:r>
            <a:endParaRPr lang="sr-Cyrl-CS"/>
          </a:p>
          <a:p>
            <a:r>
              <a:rPr lang="sr-Latn-CS" i="1"/>
              <a:t>U‘</a:t>
            </a:r>
            <a:r>
              <a:rPr lang="sr-Latn-CS"/>
              <a:t> </a:t>
            </a:r>
            <a:r>
              <a:rPr lang="sr-Cyrl-CS"/>
              <a:t>се </a:t>
            </a:r>
            <a:r>
              <a:rPr lang="sr-Latn-CS"/>
              <a:t>добиј</a:t>
            </a:r>
            <a:r>
              <a:rPr lang="sr-Cyrl-CS"/>
              <a:t>а из</a:t>
            </a:r>
            <a:r>
              <a:rPr lang="sr-Latn-CS"/>
              <a:t>рачунањем колико има А пре сваког B, пре него колико има B пре сваког А</a:t>
            </a:r>
            <a:endParaRPr lang="sr-Cyrl-CS"/>
          </a:p>
          <a:p>
            <a:pPr lvl="1"/>
            <a:r>
              <a:rPr lang="sr-Latn-CS" i="1"/>
              <a:t>U‘</a:t>
            </a:r>
            <a:r>
              <a:rPr lang="sr-Latn-CS"/>
              <a:t> </a:t>
            </a:r>
            <a:r>
              <a:rPr lang="sr-Cyrl-CS"/>
              <a:t>=</a:t>
            </a:r>
            <a:r>
              <a:rPr lang="sr-Latn-CS"/>
              <a:t>1 + 3 + 3 + 4 = 11 </a:t>
            </a:r>
          </a:p>
        </p:txBody>
      </p:sp>
      <p:sp>
        <p:nvSpPr>
          <p:cNvPr id="31232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312325" name="Object 5"/>
          <p:cNvGraphicFramePr>
            <a:graphicFrameLocks noChangeAspect="1"/>
          </p:cNvGraphicFramePr>
          <p:nvPr/>
        </p:nvGraphicFramePr>
        <p:xfrm>
          <a:off x="912813" y="2063750"/>
          <a:ext cx="1320800" cy="609600"/>
        </p:xfrm>
        <a:graphic>
          <a:graphicData uri="http://schemas.openxmlformats.org/presentationml/2006/ole">
            <p:oleObj spid="_x0000_s312325" name="Equation" r:id="rId4" imgW="533169" imgH="190417" progId="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D4B0F-C2D3-4E45-A72F-EE926AD1CA0F}" type="slidenum">
              <a:rPr lang="en-US"/>
              <a:pPr/>
              <a:t>80</a:t>
            </a:fld>
            <a:endParaRPr lang="en-US"/>
          </a:p>
        </p:txBody>
      </p:sp>
      <p:sp>
        <p:nvSpPr>
          <p:cNvPr id="945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Збирна табела својстава основних статистичких техник</a:t>
            </a:r>
            <a:r>
              <a:rPr lang="sr-Cyrl-CS" smtClean="0"/>
              <a:t>а</a:t>
            </a:r>
            <a:endParaRPr lang="en-US"/>
          </a:p>
        </p:txBody>
      </p:sp>
      <p:sp>
        <p:nvSpPr>
          <p:cNvPr id="945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945156" name="Object 4"/>
          <p:cNvGraphicFramePr>
            <a:graphicFrameLocks noChangeAspect="1"/>
          </p:cNvGraphicFramePr>
          <p:nvPr/>
        </p:nvGraphicFramePr>
        <p:xfrm>
          <a:off x="372532" y="1400175"/>
          <a:ext cx="8288867" cy="4964686"/>
        </p:xfrm>
        <a:graphic>
          <a:graphicData uri="http://schemas.openxmlformats.org/presentationml/2006/ole">
            <p:oleObj spid="_x0000_s518146" name="Document" r:id="rId3" imgW="9379439" imgH="56170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 © Факултет медицинских наука Универзитета у Крагујевцу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Статистика у фармацији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7DDAC-FD01-40AE-97E2-0EC60842E5F9}" type="slidenum">
              <a:rPr lang="en-US"/>
              <a:pPr/>
              <a:t>9</a:t>
            </a:fld>
            <a:endParaRPr lang="en-US"/>
          </a:p>
        </p:txBody>
      </p:sp>
      <p:sp>
        <p:nvSpPr>
          <p:cNvPr id="314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М</a:t>
            </a:r>
            <a:r>
              <a:rPr lang="it-IT"/>
              <a:t>ann-Whitney U </a:t>
            </a:r>
            <a:r>
              <a:rPr lang="sr-Cyrl-CS"/>
              <a:t>тест</a:t>
            </a:r>
            <a:endParaRPr lang="sr-Latn-CS"/>
          </a:p>
        </p:txBody>
      </p:sp>
      <p:sp>
        <p:nvSpPr>
          <p:cNvPr id="314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Cyrl-CS"/>
          </a:p>
          <a:p>
            <a:endParaRPr lang="sr-Cyrl-CS"/>
          </a:p>
          <a:p>
            <a:endParaRPr lang="sr-Cyrl-CS"/>
          </a:p>
          <a:p>
            <a:r>
              <a:rPr lang="it-IT"/>
              <a:t>Ако знамо расподелу </a:t>
            </a:r>
            <a:r>
              <a:rPr lang="sr-Latn-CS" i="1"/>
              <a:t>U</a:t>
            </a:r>
            <a:r>
              <a:rPr lang="sr-Latn-CS"/>
              <a:t> </a:t>
            </a:r>
            <a:r>
              <a:rPr lang="it-IT"/>
              <a:t>по нултој хипотези да узорци долазе из исте популације</a:t>
            </a:r>
            <a:endParaRPr lang="sr-Cyrl-CS"/>
          </a:p>
          <a:p>
            <a:pPr lvl="1"/>
            <a:r>
              <a:rPr lang="sr-Cyrl-CS"/>
              <a:t>знамо </a:t>
            </a:r>
            <a:r>
              <a:rPr lang="it-IT"/>
              <a:t>вероватноћ</a:t>
            </a:r>
            <a:r>
              <a:rPr lang="sr-Cyrl-CS"/>
              <a:t>у </a:t>
            </a:r>
            <a:r>
              <a:rPr lang="it-IT"/>
              <a:t>да се појаве ови подаци да није било никакве разлике</a:t>
            </a:r>
            <a:endParaRPr lang="sr-Latn-CS"/>
          </a:p>
        </p:txBody>
      </p:sp>
      <p:sp>
        <p:nvSpPr>
          <p:cNvPr id="3143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314373" name="Object 5"/>
          <p:cNvGraphicFramePr>
            <a:graphicFrameLocks noChangeAspect="1"/>
          </p:cNvGraphicFramePr>
          <p:nvPr/>
        </p:nvGraphicFramePr>
        <p:xfrm>
          <a:off x="642938" y="1566863"/>
          <a:ext cx="2590800" cy="647700"/>
        </p:xfrm>
        <a:graphic>
          <a:graphicData uri="http://schemas.openxmlformats.org/presentationml/2006/ole">
            <p:oleObj spid="_x0000_s314373" name="Equation" r:id="rId4" imgW="761669" imgH="190417" progId="">
              <p:embed/>
            </p:oleObj>
          </a:graphicData>
        </a:graphic>
      </p:graphicFrame>
      <p:sp>
        <p:nvSpPr>
          <p:cNvPr id="314374" name="Rectangle 6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314375" name="Object 7"/>
          <p:cNvGraphicFramePr>
            <a:graphicFrameLocks noChangeAspect="1"/>
          </p:cNvGraphicFramePr>
          <p:nvPr/>
        </p:nvGraphicFramePr>
        <p:xfrm>
          <a:off x="650875" y="2452688"/>
          <a:ext cx="5016500" cy="608012"/>
        </p:xfrm>
        <a:graphic>
          <a:graphicData uri="http://schemas.openxmlformats.org/presentationml/2006/ole">
            <p:oleObj spid="_x0000_s314375" name="Equation" r:id="rId5" imgW="1574800" imgH="190500" progId="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T slajd predavanja">
  <a:themeElements>
    <a:clrScheme name="FIT slajd predavanj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FIT slajd predavanj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T slajd predavanj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FIT slajd predavanja</Template>
  <TotalTime>273</TotalTime>
  <Words>5044</Words>
  <Application>Microsoft Office PowerPoint</Application>
  <PresentationFormat>On-screen Show (4:3)</PresentationFormat>
  <Paragraphs>698</Paragraphs>
  <Slides>80</Slides>
  <Notes>76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80</vt:i4>
      </vt:variant>
    </vt:vector>
  </HeadingPairs>
  <TitlesOfParts>
    <vt:vector size="83" baseType="lpstr">
      <vt:lpstr>FIT slajd predavanja</vt:lpstr>
      <vt:lpstr>Document</vt:lpstr>
      <vt:lpstr>Equation</vt:lpstr>
      <vt:lpstr>      НЕПАРАМЕТАРСКЕ МЕТОДЕ </vt:lpstr>
      <vt:lpstr>Не-параметарске методе </vt:lpstr>
      <vt:lpstr>Скале мерења</vt:lpstr>
      <vt:lpstr>Скале мерења</vt:lpstr>
      <vt:lpstr>Мann-Whitney U тест </vt:lpstr>
      <vt:lpstr>Мann-Whitney U тест</vt:lpstr>
      <vt:lpstr>Мann-Whitney U тест</vt:lpstr>
      <vt:lpstr>Мann-Whitney U тест</vt:lpstr>
      <vt:lpstr>Мann-Whitney U тест</vt:lpstr>
      <vt:lpstr>Мann-Whitney U тест</vt:lpstr>
      <vt:lpstr>Мann-Whitney U тест</vt:lpstr>
      <vt:lpstr>Расподела Мann-Whitney U статистике, за два узорка величине 4 </vt:lpstr>
      <vt:lpstr>Мann-Whitney U тест</vt:lpstr>
      <vt:lpstr>Двостране 5% тачке за расподелу мање вредности U у Мann-Whitney U тесту </vt:lpstr>
      <vt:lpstr>Поткожно ткиво бицепса (мм) у две групе болесника </vt:lpstr>
      <vt:lpstr>Мann-Whitney U тест</vt:lpstr>
      <vt:lpstr>Мann-Whitney U тест</vt:lpstr>
      <vt:lpstr>Двостране 5% тачке за расподелу мање вредности U у Мann-Whitney U тесту </vt:lpstr>
      <vt:lpstr>Мann-Whitney U тест</vt:lpstr>
      <vt:lpstr>Рангови за податке о поткожном ткиву </vt:lpstr>
      <vt:lpstr>Мann-Whitney U тест</vt:lpstr>
      <vt:lpstr>Мann-Whitney U тест</vt:lpstr>
      <vt:lpstr>Мann-Whitney U тест</vt:lpstr>
      <vt:lpstr>Мann-Whitney U тест</vt:lpstr>
      <vt:lpstr>Процентне тачке Нормалне расподеле </vt:lpstr>
      <vt:lpstr>Мann-Whitney U тест</vt:lpstr>
      <vt:lpstr>Мann-Whitney U тест</vt:lpstr>
      <vt:lpstr>Мann-Whitney U тест</vt:lpstr>
      <vt:lpstr>Мann-Whitney U тест</vt:lpstr>
      <vt:lpstr>Учесталост расподеле броја чворова укључених у карцином дојке откривених скринингом и откривених у интервалима између скрининга (подаци Мohammed Raja) </vt:lpstr>
      <vt:lpstr>Учесталост расподеле броја чворова укључених у карцином дојке откривених скринингом и откривених у интервалима између скрининга (подаци Мohammed Raja)</vt:lpstr>
      <vt:lpstr>Мann-Whitney U тест</vt:lpstr>
      <vt:lpstr>Мann-Whitney U тест</vt:lpstr>
      <vt:lpstr>Wilcoxon-ов тест упарених (еквивалентних) парова </vt:lpstr>
      <vt:lpstr>Резултати испитивања пронеталола за превенцију ангине пекторис (Prиtchard et al. 1963), по реду рангова разлика </vt:lpstr>
      <vt:lpstr>Мann- Wilcoxon-ов тест упарених (еквивалентних) парова</vt:lpstr>
      <vt:lpstr>Двостране 5% и 1% тачке за расподелу Т (ниже вредности) у Wilcoxon-овом тесту једног узорка </vt:lpstr>
      <vt:lpstr>Мann- Wilcoxon-ов тест упарених (еквивалентних) парова</vt:lpstr>
      <vt:lpstr>Мann- Wilcoxon-ов тест упарених (еквивалентних) парова</vt:lpstr>
      <vt:lpstr>Мann- Wilcoxon-ов тест упарених (еквивалентних) парова</vt:lpstr>
      <vt:lpstr>Мann- Wilcoxon-ов тест упарених (еквивалентних) парова</vt:lpstr>
      <vt:lpstr>Процентне тачке Нормалне расподеле </vt:lpstr>
      <vt:lpstr>Мann- Wilcoxon-ов тест упарених (еквивалентних) парова</vt:lpstr>
      <vt:lpstr>Мann- Wilcoxon-ов тест упарених (еквивалентних) парова</vt:lpstr>
      <vt:lpstr>Spearman-ов коефицијент корелације ранга,  </vt:lpstr>
      <vt:lpstr>Учесталост Капошијевог саркома и приступ становништва здравственим центрима за сваки регион копнене Танзаније (Bland et al. 1977) </vt:lpstr>
      <vt:lpstr>Учесталост Капошијевог саркома по милиону по години и проценат популације у опсегу од 10 км од здравственог центра, за 17 подручја копнене Танзаније </vt:lpstr>
      <vt:lpstr>Spearman-ов коефицијент корелације ранга, </vt:lpstr>
      <vt:lpstr>Двостране 5% и 1% тачке расподеле Spearman-овог r </vt:lpstr>
      <vt:lpstr>Spearman-ов коефицијент корелације ранга, </vt:lpstr>
      <vt:lpstr>Процентне тачке Нормалне расподеле </vt:lpstr>
      <vt:lpstr>Табела контигенције која приказује време порођаја по закупу становања </vt:lpstr>
      <vt:lpstr>Хи-квадрат тест за повезаност</vt:lpstr>
      <vt:lpstr>Хи-квадрат тест за повезаност</vt:lpstr>
      <vt:lpstr>Хи-квадрат тест за повезаност</vt:lpstr>
      <vt:lpstr>Хи-квадрат тест за повезаност</vt:lpstr>
      <vt:lpstr>Oчекиване учесталости по нултој хипотези за табелу контигенције </vt:lpstr>
      <vt:lpstr>Хи-квадрат тест за повезаност</vt:lpstr>
      <vt:lpstr>Хи-квадрат тест за повезаност</vt:lpstr>
      <vt:lpstr>Хи-квадрат тест за повезаност</vt:lpstr>
      <vt:lpstr>Процентне тачке Хи-квадрат расподеле </vt:lpstr>
      <vt:lpstr>Процентна тачка Хи-квадрат расподеле </vt:lpstr>
      <vt:lpstr>Хи-квадрат тест за повезаност</vt:lpstr>
      <vt:lpstr>Кашаљ током дана или током ноћи код деце старости од 14 година са и без историје бронхитиса пре узраста од 5 година (Holland и други 1978) </vt:lpstr>
      <vt:lpstr>Хи-квадрат тест за повезаност</vt:lpstr>
      <vt:lpstr>Oчекиване учесталости за табелу кашља током дана или током ноћи</vt:lpstr>
      <vt:lpstr>Процентне тачке Хи-квадрат расподеле </vt:lpstr>
      <vt:lpstr>Хи-квадрат тест за повезаност</vt:lpstr>
      <vt:lpstr>Хи-квадрат тест за повезаност</vt:lpstr>
      <vt:lpstr>Хи-квадрат тест за мале узорке </vt:lpstr>
      <vt:lpstr>Хи-квадрат тест за мале узорке</vt:lpstr>
      <vt:lpstr>Oчекиване учесталости по нултој хипотези за табелу контигенције </vt:lpstr>
      <vt:lpstr>Посматране и очекиване учесталости категорија радиолошке појаве у шест месеци у поређењу са појавом по уласку у МRC пробно тестирање стрептомицина, пацијенти са почетном температуром од 100 - 100.9 °F </vt:lpstr>
      <vt:lpstr>Хи-квадрат тест за мале узорке</vt:lpstr>
      <vt:lpstr>Смањење табеле посматраних и очекиваних учесталости категорија радиолошке појаве на 2 пута 2 табелу </vt:lpstr>
      <vt:lpstr>Процентне тачке Хи-квадрат расподеле </vt:lpstr>
      <vt:lpstr>Збирна табела својстава основних статистичких техника</vt:lpstr>
      <vt:lpstr>Збирна табела својстава основних статистичких техника</vt:lpstr>
      <vt:lpstr>Збирна табела својстава основних статистичких техника</vt:lpstr>
      <vt:lpstr>Збирна табела својстава основних статистичких техника</vt:lpstr>
    </vt:vector>
  </TitlesOfParts>
  <Company>MFK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NAZIV PREDAVANJA</dc:title>
  <dc:creator>ds</dc:creator>
  <cp:lastModifiedBy>Nebojsa Zdravkovic</cp:lastModifiedBy>
  <cp:revision>257</cp:revision>
  <dcterms:created xsi:type="dcterms:W3CDTF">2006-09-26T20:52:51Z</dcterms:created>
  <dcterms:modified xsi:type="dcterms:W3CDTF">2019-09-13T15:43:27Z</dcterms:modified>
</cp:coreProperties>
</file>